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07" r:id="rId2"/>
  </p:sldMasterIdLst>
  <p:notesMasterIdLst>
    <p:notesMasterId r:id="rId47"/>
  </p:notesMasterIdLst>
  <p:sldIdLst>
    <p:sldId id="334" r:id="rId3"/>
    <p:sldId id="559" r:id="rId4"/>
    <p:sldId id="335" r:id="rId5"/>
    <p:sldId id="371" r:id="rId6"/>
    <p:sldId id="372" r:id="rId7"/>
    <p:sldId id="542" r:id="rId8"/>
    <p:sldId id="543" r:id="rId9"/>
    <p:sldId id="544" r:id="rId10"/>
    <p:sldId id="545" r:id="rId11"/>
    <p:sldId id="546" r:id="rId12"/>
    <p:sldId id="541" r:id="rId13"/>
    <p:sldId id="548" r:id="rId14"/>
    <p:sldId id="337" r:id="rId15"/>
    <p:sldId id="336" r:id="rId16"/>
    <p:sldId id="547" r:id="rId17"/>
    <p:sldId id="549" r:id="rId18"/>
    <p:sldId id="551" r:id="rId19"/>
    <p:sldId id="347" r:id="rId20"/>
    <p:sldId id="351" r:id="rId21"/>
    <p:sldId id="553" r:id="rId22"/>
    <p:sldId id="353" r:id="rId23"/>
    <p:sldId id="352" r:id="rId24"/>
    <p:sldId id="344" r:id="rId25"/>
    <p:sldId id="345" r:id="rId26"/>
    <p:sldId id="354" r:id="rId27"/>
    <p:sldId id="554" r:id="rId28"/>
    <p:sldId id="555" r:id="rId29"/>
    <p:sldId id="556" r:id="rId30"/>
    <p:sldId id="357" r:id="rId31"/>
    <p:sldId id="356" r:id="rId32"/>
    <p:sldId id="358" r:id="rId33"/>
    <p:sldId id="359" r:id="rId34"/>
    <p:sldId id="360" r:id="rId35"/>
    <p:sldId id="361" r:id="rId36"/>
    <p:sldId id="362" r:id="rId37"/>
    <p:sldId id="363" r:id="rId38"/>
    <p:sldId id="364" r:id="rId39"/>
    <p:sldId id="365" r:id="rId40"/>
    <p:sldId id="369" r:id="rId41"/>
    <p:sldId id="367" r:id="rId42"/>
    <p:sldId id="368" r:id="rId43"/>
    <p:sldId id="557" r:id="rId44"/>
    <p:sldId id="370" r:id="rId45"/>
    <p:sldId id="561" r:id="rId46"/>
  </p:sldIdLst>
  <p:sldSz cx="9144000" cy="6858000" type="screen4x3"/>
  <p:notesSz cx="7102475" cy="10234613"/>
  <p:defaultTextStyle>
    <a:defPPr>
      <a:defRPr lang="cs-CZ"/>
    </a:defPPr>
    <a:lvl1pPr algn="l" rtl="0" fontAlgn="base">
      <a:lnSpc>
        <a:spcPct val="80000"/>
      </a:lnSpc>
      <a:spcBef>
        <a:spcPct val="20000"/>
      </a:spcBef>
      <a:spcAft>
        <a:spcPct val="0"/>
      </a:spcAft>
      <a:buClr>
        <a:schemeClr val="hlink"/>
      </a:buClr>
      <a:buSzPct val="80000"/>
      <a:buFont typeface="Wingdings" panose="05000000000000000000" pitchFamily="2" charset="2"/>
      <a:buChar char="l"/>
      <a:defRPr kern="1200">
        <a:solidFill>
          <a:schemeClr val="tx1"/>
        </a:solidFill>
        <a:latin typeface="Arial" panose="020B0604020202020204" pitchFamily="34" charset="0"/>
        <a:ea typeface="+mn-ea"/>
        <a:cs typeface="Arial" panose="020B0604020202020204" pitchFamily="34" charset="0"/>
      </a:defRPr>
    </a:lvl1pPr>
    <a:lvl2pPr marL="457200" algn="l" rtl="0" fontAlgn="base">
      <a:lnSpc>
        <a:spcPct val="80000"/>
      </a:lnSpc>
      <a:spcBef>
        <a:spcPct val="20000"/>
      </a:spcBef>
      <a:spcAft>
        <a:spcPct val="0"/>
      </a:spcAft>
      <a:buClr>
        <a:schemeClr val="hlink"/>
      </a:buClr>
      <a:buSzPct val="80000"/>
      <a:buFont typeface="Wingdings" panose="05000000000000000000" pitchFamily="2" charset="2"/>
      <a:buChar char="l"/>
      <a:defRPr kern="1200">
        <a:solidFill>
          <a:schemeClr val="tx1"/>
        </a:solidFill>
        <a:latin typeface="Arial" panose="020B0604020202020204" pitchFamily="34" charset="0"/>
        <a:ea typeface="+mn-ea"/>
        <a:cs typeface="Arial" panose="020B0604020202020204" pitchFamily="34" charset="0"/>
      </a:defRPr>
    </a:lvl2pPr>
    <a:lvl3pPr marL="914400" algn="l" rtl="0" fontAlgn="base">
      <a:lnSpc>
        <a:spcPct val="80000"/>
      </a:lnSpc>
      <a:spcBef>
        <a:spcPct val="20000"/>
      </a:spcBef>
      <a:spcAft>
        <a:spcPct val="0"/>
      </a:spcAft>
      <a:buClr>
        <a:schemeClr val="hlink"/>
      </a:buClr>
      <a:buSzPct val="80000"/>
      <a:buFont typeface="Wingdings" panose="05000000000000000000" pitchFamily="2" charset="2"/>
      <a:buChar char="l"/>
      <a:defRPr kern="1200">
        <a:solidFill>
          <a:schemeClr val="tx1"/>
        </a:solidFill>
        <a:latin typeface="Arial" panose="020B0604020202020204" pitchFamily="34" charset="0"/>
        <a:ea typeface="+mn-ea"/>
        <a:cs typeface="Arial" panose="020B0604020202020204" pitchFamily="34" charset="0"/>
      </a:defRPr>
    </a:lvl3pPr>
    <a:lvl4pPr marL="1371600" algn="l" rtl="0" fontAlgn="base">
      <a:lnSpc>
        <a:spcPct val="80000"/>
      </a:lnSpc>
      <a:spcBef>
        <a:spcPct val="20000"/>
      </a:spcBef>
      <a:spcAft>
        <a:spcPct val="0"/>
      </a:spcAft>
      <a:buClr>
        <a:schemeClr val="hlink"/>
      </a:buClr>
      <a:buSzPct val="80000"/>
      <a:buFont typeface="Wingdings" panose="05000000000000000000" pitchFamily="2" charset="2"/>
      <a:buChar char="l"/>
      <a:defRPr kern="1200">
        <a:solidFill>
          <a:schemeClr val="tx1"/>
        </a:solidFill>
        <a:latin typeface="Arial" panose="020B0604020202020204" pitchFamily="34" charset="0"/>
        <a:ea typeface="+mn-ea"/>
        <a:cs typeface="Arial" panose="020B0604020202020204" pitchFamily="34" charset="0"/>
      </a:defRPr>
    </a:lvl4pPr>
    <a:lvl5pPr marL="1828800" algn="l" rtl="0" fontAlgn="base">
      <a:lnSpc>
        <a:spcPct val="80000"/>
      </a:lnSpc>
      <a:spcBef>
        <a:spcPct val="20000"/>
      </a:spcBef>
      <a:spcAft>
        <a:spcPct val="0"/>
      </a:spcAft>
      <a:buClr>
        <a:schemeClr val="hlink"/>
      </a:buClr>
      <a:buSzPct val="80000"/>
      <a:buFont typeface="Wingdings" panose="05000000000000000000" pitchFamily="2" charset="2"/>
      <a:buChar char="l"/>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Výchozí oddíl" id="{A14FA854-1D8D-4F61-A58B-85176459F120}">
          <p14:sldIdLst>
            <p14:sldId id="334"/>
          </p14:sldIdLst>
        </p14:section>
        <p14:section name="Změny normy" id="{0078CC6A-C657-4808-A11D-3C00444FE441}">
          <p14:sldIdLst>
            <p14:sldId id="559"/>
            <p14:sldId id="335"/>
            <p14:sldId id="371"/>
            <p14:sldId id="372"/>
            <p14:sldId id="542"/>
            <p14:sldId id="543"/>
            <p14:sldId id="544"/>
            <p14:sldId id="545"/>
            <p14:sldId id="546"/>
            <p14:sldId id="541"/>
            <p14:sldId id="548"/>
            <p14:sldId id="337"/>
            <p14:sldId id="336"/>
            <p14:sldId id="547"/>
            <p14:sldId id="549"/>
            <p14:sldId id="551"/>
            <p14:sldId id="347"/>
            <p14:sldId id="351"/>
            <p14:sldId id="553"/>
            <p14:sldId id="353"/>
            <p14:sldId id="352"/>
            <p14:sldId id="344"/>
            <p14:sldId id="345"/>
            <p14:sldId id="354"/>
            <p14:sldId id="554"/>
            <p14:sldId id="555"/>
            <p14:sldId id="556"/>
            <p14:sldId id="357"/>
            <p14:sldId id="356"/>
            <p14:sldId id="358"/>
            <p14:sldId id="359"/>
            <p14:sldId id="360"/>
            <p14:sldId id="361"/>
            <p14:sldId id="362"/>
            <p14:sldId id="363"/>
            <p14:sldId id="364"/>
            <p14:sldId id="365"/>
            <p14:sldId id="369"/>
            <p14:sldId id="367"/>
            <p14:sldId id="368"/>
            <p14:sldId id="557"/>
          </p14:sldIdLst>
        </p14:section>
        <p14:section name="Aplikace změn DOM - ZO 13" id="{E7949F77-BB73-47FA-A4F6-49A9BBC53207}">
          <p14:sldIdLst>
            <p14:sldId id="370"/>
            <p14:sldId id="5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FFFF00"/>
    <a:srgbClr val="000066"/>
    <a:srgbClr val="FFFFCC"/>
    <a:srgbClr val="000099"/>
    <a:srgbClr val="00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2" autoAdjust="0"/>
    <p:restoredTop sz="94660"/>
  </p:normalViewPr>
  <p:slideViewPr>
    <p:cSldViewPr>
      <p:cViewPr varScale="1">
        <p:scale>
          <a:sx n="114" d="100"/>
          <a:sy n="114" d="100"/>
        </p:scale>
        <p:origin x="944"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lvl1pPr defTabSz="990600" eaLnBrk="0" hangingPunct="0">
              <a:lnSpc>
                <a:spcPct val="100000"/>
              </a:lnSpc>
              <a:spcBef>
                <a:spcPct val="0"/>
              </a:spcBef>
              <a:buClrTx/>
              <a:buSzTx/>
              <a:buFontTx/>
              <a:buNone/>
              <a:defRPr sz="1300">
                <a:latin typeface="Times New Roman" panose="02020603050405020304" pitchFamily="18" charset="0"/>
              </a:defRPr>
            </a:lvl1pPr>
          </a:lstStyle>
          <a:p>
            <a:endParaRPr lang="cs-CZ"/>
          </a:p>
        </p:txBody>
      </p:sp>
      <p:sp>
        <p:nvSpPr>
          <p:cNvPr id="2051" name="Rectangle 3"/>
          <p:cNvSpPr>
            <a:spLocks noGrp="1" noChangeArrowheads="1"/>
          </p:cNvSpPr>
          <p:nvPr>
            <p:ph type="dt" idx="1"/>
          </p:nvPr>
        </p:nvSpPr>
        <p:spPr bwMode="auto">
          <a:xfrm>
            <a:off x="4024313" y="0"/>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lvl1pPr algn="r" defTabSz="990600" eaLnBrk="0" hangingPunct="0">
              <a:lnSpc>
                <a:spcPct val="100000"/>
              </a:lnSpc>
              <a:spcBef>
                <a:spcPct val="0"/>
              </a:spcBef>
              <a:buClrTx/>
              <a:buSzTx/>
              <a:buFontTx/>
              <a:buNone/>
              <a:defRPr sz="1300">
                <a:latin typeface="Times New Roman" panose="02020603050405020304" pitchFamily="18" charset="0"/>
              </a:defRPr>
            </a:lvl1pPr>
          </a:lstStyle>
          <a:p>
            <a:endParaRPr lang="cs-CZ"/>
          </a:p>
        </p:txBody>
      </p:sp>
      <p:sp>
        <p:nvSpPr>
          <p:cNvPr id="2052" name="Rectangle 4"/>
          <p:cNvSpPr>
            <a:spLocks noGrp="1" noRot="1" noChangeAspect="1" noChangeArrowheads="1" noTextEdit="1"/>
          </p:cNvSpPr>
          <p:nvPr>
            <p:ph type="sldImg" idx="2"/>
          </p:nvPr>
        </p:nvSpPr>
        <p:spPr bwMode="auto">
          <a:xfrm>
            <a:off x="992188"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47738"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054" name="Rectangle 6"/>
          <p:cNvSpPr>
            <a:spLocks noGrp="1" noChangeArrowheads="1"/>
          </p:cNvSpPr>
          <p:nvPr>
            <p:ph type="ftr" sz="quarter" idx="4"/>
          </p:nvPr>
        </p:nvSpPr>
        <p:spPr bwMode="auto">
          <a:xfrm>
            <a:off x="0" y="9723438"/>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b" anchorCtr="0" compatLnSpc="1">
            <a:prstTxWarp prst="textNoShape">
              <a:avLst/>
            </a:prstTxWarp>
          </a:bodyPr>
          <a:lstStyle>
            <a:lvl1pPr defTabSz="990600" eaLnBrk="0" hangingPunct="0">
              <a:lnSpc>
                <a:spcPct val="100000"/>
              </a:lnSpc>
              <a:spcBef>
                <a:spcPct val="0"/>
              </a:spcBef>
              <a:buClrTx/>
              <a:buSzTx/>
              <a:buFontTx/>
              <a:buNone/>
              <a:defRPr sz="1300">
                <a:latin typeface="Times New Roman" panose="02020603050405020304" pitchFamily="18" charset="0"/>
              </a:defRPr>
            </a:lvl1pPr>
          </a:lstStyle>
          <a:p>
            <a:endParaRPr lang="cs-CZ"/>
          </a:p>
        </p:txBody>
      </p:sp>
      <p:sp>
        <p:nvSpPr>
          <p:cNvPr id="2055" name="Rectangle 7"/>
          <p:cNvSpPr>
            <a:spLocks noGrp="1" noChangeArrowheads="1"/>
          </p:cNvSpPr>
          <p:nvPr>
            <p:ph type="sldNum" sz="quarter" idx="5"/>
          </p:nvPr>
        </p:nvSpPr>
        <p:spPr bwMode="auto">
          <a:xfrm>
            <a:off x="4024313" y="9723438"/>
            <a:ext cx="3078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6" tIns="49533" rIns="99066" bIns="49533" numCol="1" anchor="b" anchorCtr="0" compatLnSpc="1">
            <a:prstTxWarp prst="textNoShape">
              <a:avLst/>
            </a:prstTxWarp>
          </a:bodyPr>
          <a:lstStyle>
            <a:lvl1pPr algn="r" defTabSz="990600" eaLnBrk="0" hangingPunct="0">
              <a:lnSpc>
                <a:spcPct val="100000"/>
              </a:lnSpc>
              <a:spcBef>
                <a:spcPct val="0"/>
              </a:spcBef>
              <a:buClrTx/>
              <a:buSzTx/>
              <a:buFontTx/>
              <a:buNone/>
              <a:defRPr sz="1300">
                <a:latin typeface="Times New Roman" panose="02020603050405020304" pitchFamily="18" charset="0"/>
              </a:defRPr>
            </a:lvl1pPr>
          </a:lstStyle>
          <a:p>
            <a:fld id="{88ECB74B-E5DA-4150-B1AF-65286EDE65A7}" type="slidenum">
              <a:rPr lang="cs-CZ"/>
              <a:pPr/>
              <a:t>‹#›</a:t>
            </a:fld>
            <a:endParaRPr lang="cs-CZ"/>
          </a:p>
        </p:txBody>
      </p:sp>
    </p:spTree>
    <p:extLst>
      <p:ext uri="{BB962C8B-B14F-4D97-AF65-F5344CB8AC3E}">
        <p14:creationId xmlns:p14="http://schemas.microsoft.com/office/powerpoint/2010/main" val="31646754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927100"/>
            <a:ext cx="8991600" cy="4495800"/>
            <a:chOff x="0" y="584"/>
            <a:chExt cx="5664" cy="2832"/>
          </a:xfrm>
        </p:grpSpPr>
        <p:sp>
          <p:nvSpPr>
            <p:cNvPr id="39939"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cs-CZ" sz="2400">
                <a:latin typeface="Times New Roman" panose="02020603050405020304" pitchFamily="18" charset="0"/>
              </a:endParaRPr>
            </a:p>
          </p:txBody>
        </p:sp>
        <p:sp>
          <p:nvSpPr>
            <p:cNvPr id="39940"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cs-CZ" sz="2400">
                <a:latin typeface="Times New Roman" panose="02020603050405020304" pitchFamily="18" charset="0"/>
              </a:endParaRPr>
            </a:p>
          </p:txBody>
        </p:sp>
        <p:sp>
          <p:nvSpPr>
            <p:cNvPr id="39941"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7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7" y="0"/>
                  </a:lnTo>
                  <a:cubicBezTo>
                    <a:pt x="4693" y="0"/>
                    <a:pt x="4917" y="223"/>
                    <a:pt x="4917" y="500"/>
                  </a:cubicBezTo>
                  <a:cubicBezTo>
                    <a:pt x="4917" y="776"/>
                    <a:pt x="4693" y="1000"/>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buClrTx/>
                <a:buSzTx/>
                <a:buFontTx/>
                <a:buNone/>
              </a:pPr>
              <a:endParaRPr lang="cs-CZ" sz="2400">
                <a:latin typeface="Times New Roman" panose="02020603050405020304" pitchFamily="18" charset="0"/>
              </a:endParaRPr>
            </a:p>
          </p:txBody>
        </p:sp>
        <p:sp>
          <p:nvSpPr>
            <p:cNvPr id="39942"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9943" name="Rectangle 7"/>
          <p:cNvSpPr>
            <a:spLocks noGrp="1" noChangeArrowheads="1"/>
          </p:cNvSpPr>
          <p:nvPr>
            <p:ph type="ctrTitle"/>
          </p:nvPr>
        </p:nvSpPr>
        <p:spPr>
          <a:xfrm>
            <a:off x="228600" y="1427163"/>
            <a:ext cx="8077200" cy="1609725"/>
          </a:xfrm>
        </p:spPr>
        <p:txBody>
          <a:bodyPr/>
          <a:lstStyle>
            <a:lvl1pPr>
              <a:defRPr sz="4600"/>
            </a:lvl1pPr>
          </a:lstStyle>
          <a:p>
            <a:pPr lvl="0"/>
            <a:r>
              <a:rPr lang="cs-CZ" noProof="0"/>
              <a:t>Kliknutím lze upravit styl.</a:t>
            </a:r>
          </a:p>
        </p:txBody>
      </p:sp>
      <p:sp>
        <p:nvSpPr>
          <p:cNvPr id="39944" name="Rectangle 8"/>
          <p:cNvSpPr>
            <a:spLocks noGrp="1" noChangeArrowheads="1"/>
          </p:cNvSpPr>
          <p:nvPr>
            <p:ph type="subTitle" idx="1"/>
          </p:nvPr>
        </p:nvSpPr>
        <p:spPr>
          <a:xfrm>
            <a:off x="1066800" y="3441700"/>
            <a:ext cx="6629400" cy="1676400"/>
          </a:xfrm>
        </p:spPr>
        <p:txBody>
          <a:bodyPr/>
          <a:lstStyle>
            <a:lvl1pPr marL="0" indent="0">
              <a:buFont typeface="Wingdings" panose="05000000000000000000" pitchFamily="2" charset="2"/>
              <a:buNone/>
              <a:defRPr/>
            </a:lvl1pPr>
          </a:lstStyle>
          <a:p>
            <a:pPr lvl="0"/>
            <a:r>
              <a:rPr lang="cs-CZ" noProof="0"/>
              <a:t>Kliknutím můžete upravit styl předlohy.</a:t>
            </a:r>
          </a:p>
        </p:txBody>
      </p:sp>
      <p:sp>
        <p:nvSpPr>
          <p:cNvPr id="39945" name="Rectangle 9"/>
          <p:cNvSpPr>
            <a:spLocks noGrp="1" noChangeArrowheads="1"/>
          </p:cNvSpPr>
          <p:nvPr>
            <p:ph type="dt" sz="half" idx="2"/>
          </p:nvPr>
        </p:nvSpPr>
        <p:spPr>
          <a:xfrm>
            <a:off x="457200" y="6248400"/>
            <a:ext cx="2133600" cy="471488"/>
          </a:xfrm>
        </p:spPr>
        <p:txBody>
          <a:bodyPr/>
          <a:lstStyle>
            <a:lvl1pPr>
              <a:defRPr/>
            </a:lvl1pPr>
          </a:lstStyle>
          <a:p>
            <a:endParaRPr lang="cs-CZ"/>
          </a:p>
        </p:txBody>
      </p:sp>
      <p:sp>
        <p:nvSpPr>
          <p:cNvPr id="39946" name="Rectangle 10"/>
          <p:cNvSpPr>
            <a:spLocks noGrp="1" noChangeArrowheads="1"/>
          </p:cNvSpPr>
          <p:nvPr>
            <p:ph type="ftr" sz="quarter" idx="3"/>
          </p:nvPr>
        </p:nvSpPr>
        <p:spPr>
          <a:xfrm>
            <a:off x="3124200" y="6253163"/>
            <a:ext cx="2895600" cy="457200"/>
          </a:xfrm>
        </p:spPr>
        <p:txBody>
          <a:bodyPr/>
          <a:lstStyle>
            <a:lvl1pPr>
              <a:defRPr/>
            </a:lvl1pPr>
          </a:lstStyle>
          <a:p>
            <a:endParaRPr lang="cs-CZ"/>
          </a:p>
        </p:txBody>
      </p:sp>
      <p:sp>
        <p:nvSpPr>
          <p:cNvPr id="39947" name="Rectangle 11"/>
          <p:cNvSpPr>
            <a:spLocks noGrp="1" noChangeArrowheads="1"/>
          </p:cNvSpPr>
          <p:nvPr>
            <p:ph type="sldNum" sz="quarter" idx="4"/>
          </p:nvPr>
        </p:nvSpPr>
        <p:spPr>
          <a:xfrm>
            <a:off x="6553200" y="6248400"/>
            <a:ext cx="2133600" cy="471488"/>
          </a:xfrm>
        </p:spPr>
        <p:txBody>
          <a:bodyPr/>
          <a:lstStyle>
            <a:lvl1pPr>
              <a:defRPr/>
            </a:lvl1pPr>
          </a:lstStyle>
          <a:p>
            <a:fld id="{1BF75412-E8B0-46C0-AEFE-46AF362E8121}"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728BE8FB-9E5C-4E13-A9C3-24EB0965BE03}" type="slidenum">
              <a:rPr lang="cs-CZ"/>
              <a:pPr/>
              <a:t>‹#›</a:t>
            </a:fld>
            <a:endParaRPr lang="cs-CZ"/>
          </a:p>
        </p:txBody>
      </p:sp>
    </p:spTree>
    <p:extLst>
      <p:ext uri="{BB962C8B-B14F-4D97-AF65-F5344CB8AC3E}">
        <p14:creationId xmlns:p14="http://schemas.microsoft.com/office/powerpoint/2010/main" val="298671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450013" y="228600"/>
            <a:ext cx="2084387" cy="57912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95263" y="228600"/>
            <a:ext cx="6102350" cy="5791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A0CE4B5-3436-4FC5-B18A-8BF04589A57F}" type="slidenum">
              <a:rPr lang="cs-CZ"/>
              <a:pPr/>
              <a:t>‹#›</a:t>
            </a:fld>
            <a:endParaRPr lang="cs-CZ"/>
          </a:p>
        </p:txBody>
      </p:sp>
    </p:spTree>
    <p:extLst>
      <p:ext uri="{BB962C8B-B14F-4D97-AF65-F5344CB8AC3E}">
        <p14:creationId xmlns:p14="http://schemas.microsoft.com/office/powerpoint/2010/main" val="210690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17917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68326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207717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E3BDE7B-9282-40E0-9E24-FC44B07EDB1F}" type="datetimeFigureOut">
              <a:rPr lang="cs-CZ" smtClean="0"/>
              <a:t>11.10.2022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385328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E3BDE7B-9282-40E0-9E24-FC44B07EDB1F}" type="datetimeFigureOut">
              <a:rPr lang="cs-CZ" smtClean="0"/>
              <a:t>11.10.2022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330454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E3BDE7B-9282-40E0-9E24-FC44B07EDB1F}" type="datetimeFigureOut">
              <a:rPr lang="cs-CZ" smtClean="0"/>
              <a:t>11.10.2022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266587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DE7B-9282-40E0-9E24-FC44B07EDB1F}" type="datetimeFigureOut">
              <a:rPr lang="cs-CZ" smtClean="0"/>
              <a:t>11.10.2022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39841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E3BDE7B-9282-40E0-9E24-FC44B07EDB1F}" type="datetimeFigureOut">
              <a:rPr lang="cs-CZ" smtClean="0"/>
              <a:t>11.10.2022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261211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E7F65309-746A-4B13-B7FA-AD70E465F761}" type="slidenum">
              <a:rPr lang="cs-CZ"/>
              <a:pPr/>
              <a:t>‹#›</a:t>
            </a:fld>
            <a:endParaRPr lang="cs-CZ"/>
          </a:p>
        </p:txBody>
      </p:sp>
    </p:spTree>
    <p:extLst>
      <p:ext uri="{BB962C8B-B14F-4D97-AF65-F5344CB8AC3E}">
        <p14:creationId xmlns:p14="http://schemas.microsoft.com/office/powerpoint/2010/main" val="412827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E3BDE7B-9282-40E0-9E24-FC44B07EDB1F}" type="datetimeFigureOut">
              <a:rPr lang="cs-CZ" smtClean="0"/>
              <a:t>11.10.2022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2343398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19176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625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793810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0092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454960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1468729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E3BDE7B-9282-40E0-9E24-FC44B07EDB1F}"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AF8D885-7895-4FEE-8959-537857376B3F}" type="slidenum">
              <a:rPr lang="cs-CZ" smtClean="0"/>
              <a:t>‹#›</a:t>
            </a:fld>
            <a:endParaRPr lang="cs-CZ"/>
          </a:p>
        </p:txBody>
      </p:sp>
    </p:spTree>
    <p:extLst>
      <p:ext uri="{BB962C8B-B14F-4D97-AF65-F5344CB8AC3E}">
        <p14:creationId xmlns:p14="http://schemas.microsoft.com/office/powerpoint/2010/main" val="200494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70CF7CEF-AB37-4E0E-9539-C0170223D73A}" type="slidenum">
              <a:rPr lang="cs-CZ"/>
              <a:pPr/>
              <a:t>‹#›</a:t>
            </a:fld>
            <a:endParaRPr lang="cs-CZ"/>
          </a:p>
        </p:txBody>
      </p:sp>
    </p:spTree>
    <p:extLst>
      <p:ext uri="{BB962C8B-B14F-4D97-AF65-F5344CB8AC3E}">
        <p14:creationId xmlns:p14="http://schemas.microsoft.com/office/powerpoint/2010/main" val="185952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0"/>
            <a:ext cx="3886200" cy="4419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3886200" cy="4419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72462019-80E9-4225-8E80-5FD7C1A19B6F}" type="slidenum">
              <a:rPr lang="cs-CZ"/>
              <a:pPr/>
              <a:t>‹#›</a:t>
            </a:fld>
            <a:endParaRPr lang="cs-CZ"/>
          </a:p>
        </p:txBody>
      </p:sp>
    </p:spTree>
    <p:extLst>
      <p:ext uri="{BB962C8B-B14F-4D97-AF65-F5344CB8AC3E}">
        <p14:creationId xmlns:p14="http://schemas.microsoft.com/office/powerpoint/2010/main" val="345838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630238" y="2505075"/>
            <a:ext cx="386873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9E622195-7E1B-4EA6-B6FA-4309D8BA9327}" type="slidenum">
              <a:rPr lang="cs-CZ"/>
              <a:pPr/>
              <a:t>‹#›</a:t>
            </a:fld>
            <a:endParaRPr lang="cs-CZ"/>
          </a:p>
        </p:txBody>
      </p:sp>
    </p:spTree>
    <p:extLst>
      <p:ext uri="{BB962C8B-B14F-4D97-AF65-F5344CB8AC3E}">
        <p14:creationId xmlns:p14="http://schemas.microsoft.com/office/powerpoint/2010/main" val="263086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7A3A3DAA-A974-4EA2-8BED-A3709FC093EF}" type="slidenum">
              <a:rPr lang="cs-CZ"/>
              <a:pPr/>
              <a:t>‹#›</a:t>
            </a:fld>
            <a:endParaRPr lang="cs-CZ"/>
          </a:p>
        </p:txBody>
      </p:sp>
    </p:spTree>
    <p:extLst>
      <p:ext uri="{BB962C8B-B14F-4D97-AF65-F5344CB8AC3E}">
        <p14:creationId xmlns:p14="http://schemas.microsoft.com/office/powerpoint/2010/main" val="192359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DB5DC307-7F99-4CE2-8C75-DF1A3771BF7C}" type="slidenum">
              <a:rPr lang="cs-CZ"/>
              <a:pPr/>
              <a:t>‹#›</a:t>
            </a:fld>
            <a:endParaRPr lang="cs-CZ"/>
          </a:p>
        </p:txBody>
      </p:sp>
    </p:spTree>
    <p:extLst>
      <p:ext uri="{BB962C8B-B14F-4D97-AF65-F5344CB8AC3E}">
        <p14:creationId xmlns:p14="http://schemas.microsoft.com/office/powerpoint/2010/main" val="203795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4AB5A7A4-6D91-4783-B858-FE4042B02F19}" type="slidenum">
              <a:rPr lang="cs-CZ"/>
              <a:pPr/>
              <a:t>‹#›</a:t>
            </a:fld>
            <a:endParaRPr lang="cs-CZ"/>
          </a:p>
        </p:txBody>
      </p:sp>
    </p:spTree>
    <p:extLst>
      <p:ext uri="{BB962C8B-B14F-4D97-AF65-F5344CB8AC3E}">
        <p14:creationId xmlns:p14="http://schemas.microsoft.com/office/powerpoint/2010/main" val="82288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89E5983-1C11-4872-B9F1-BD2D457A3F69}" type="slidenum">
              <a:rPr lang="cs-CZ"/>
              <a:pPr/>
              <a:t>‹#›</a:t>
            </a:fld>
            <a:endParaRPr lang="cs-CZ"/>
          </a:p>
        </p:txBody>
      </p:sp>
    </p:spTree>
    <p:extLst>
      <p:ext uri="{BB962C8B-B14F-4D97-AF65-F5344CB8AC3E}">
        <p14:creationId xmlns:p14="http://schemas.microsoft.com/office/powerpoint/2010/main" val="378632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152400"/>
            <a:ext cx="8686800" cy="6096000"/>
            <a:chOff x="0" y="96"/>
            <a:chExt cx="5472" cy="3840"/>
          </a:xfrm>
        </p:grpSpPr>
        <p:sp>
          <p:nvSpPr>
            <p:cNvPr id="38915"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cs-CZ" sz="2400">
                <a:latin typeface="Times New Roman" panose="02020603050405020304" pitchFamily="18" charset="0"/>
              </a:endParaRPr>
            </a:p>
          </p:txBody>
        </p:sp>
        <p:sp>
          <p:nvSpPr>
            <p:cNvPr id="38916"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500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500" y="0"/>
                  </a:lnTo>
                  <a:cubicBezTo>
                    <a:pt x="6776" y="0"/>
                    <a:pt x="7000" y="223"/>
                    <a:pt x="7000" y="500"/>
                  </a:cubicBezTo>
                  <a:cubicBezTo>
                    <a:pt x="7000" y="776"/>
                    <a:pt x="6776" y="1000"/>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buClrTx/>
                <a:buSzTx/>
                <a:buFontTx/>
                <a:buNone/>
              </a:pPr>
              <a:endParaRPr lang="cs-CZ" sz="2400">
                <a:latin typeface="Times New Roman" panose="02020603050405020304" pitchFamily="18" charset="0"/>
              </a:endParaRPr>
            </a:p>
          </p:txBody>
        </p:sp>
        <p:sp>
          <p:nvSpPr>
            <p:cNvPr id="38917"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8918"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38919"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8920"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vl1pPr>
          </a:lstStyle>
          <a:p>
            <a:endParaRPr lang="cs-CZ"/>
          </a:p>
        </p:txBody>
      </p:sp>
      <p:sp>
        <p:nvSpPr>
          <p:cNvPr id="38921"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lvl1pPr>
          </a:lstStyle>
          <a:p>
            <a:endParaRPr lang="cs-CZ"/>
          </a:p>
        </p:txBody>
      </p:sp>
      <p:sp>
        <p:nvSpPr>
          <p:cNvPr id="38922"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Black" panose="020B0A04020102020204" pitchFamily="34" charset="0"/>
              </a:defRPr>
            </a:lvl1pPr>
          </a:lstStyle>
          <a:p>
            <a:fld id="{C9586D4E-B7B4-4846-AACC-D8D8DFBEC91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anose="05000000000000000000" pitchFamily="2" charset="2"/>
        <a:buChar char="l"/>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hlink"/>
        </a:buClr>
        <a:buSzPct val="60000"/>
        <a:buFont typeface="Wingdings" panose="05000000000000000000" pitchFamily="2" charset="2"/>
        <a:buChar char="l"/>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SzPct val="40000"/>
        <a:buFont typeface="Wingdings" panose="05000000000000000000" pitchFamily="2" charset="2"/>
        <a:buChar char="l"/>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9586D4E-B7B4-4846-AACC-D8D8DFBEC91E}" type="slidenum">
              <a:rPr lang="cs-CZ" smtClean="0"/>
              <a:pPr/>
              <a:t>‹#›</a:t>
            </a:fld>
            <a:endParaRPr lang="cs-CZ"/>
          </a:p>
        </p:txBody>
      </p:sp>
    </p:spTree>
    <p:extLst>
      <p:ext uri="{BB962C8B-B14F-4D97-AF65-F5344CB8AC3E}">
        <p14:creationId xmlns:p14="http://schemas.microsoft.com/office/powerpoint/2010/main" val="178609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extLst>
              <a:ext uri="{96DAC541-7B7A-43D3-8B79-37D633B846F1}">
                <asvg:svgBlip xmlns:asvg="http://schemas.microsoft.com/office/drawing/2016/SVG/main" r:embed="rId3"/>
              </a:ext>
            </a:extLst>
          </a:blip>
          <a:srcRect/>
          <a:stretch>
            <a:fillRect t="7000" b="7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6DCF74-9449-CD11-8255-C3E2F3B4CEF2}"/>
              </a:ext>
            </a:extLst>
          </p:cNvPr>
          <p:cNvSpPr>
            <a:spLocks noGrp="1"/>
          </p:cNvSpPr>
          <p:nvPr>
            <p:ph type="title"/>
          </p:nvPr>
        </p:nvSpPr>
        <p:spPr>
          <a:xfrm>
            <a:off x="609598" y="2700868"/>
            <a:ext cx="7600630" cy="1826581"/>
          </a:xfrm>
        </p:spPr>
        <p:txBody>
          <a:bodyPr anchor="ctr">
            <a:normAutofit fontScale="90000"/>
          </a:bodyPr>
          <a:lstStyle/>
          <a:p>
            <a:pPr algn="ctr"/>
            <a:r>
              <a:rPr lang="cs-CZ" sz="6000" b="1" dirty="0">
                <a:solidFill>
                  <a:srgbClr val="FF0000"/>
                </a:solidFill>
              </a:rPr>
              <a:t>Nová norma</a:t>
            </a:r>
            <a:br>
              <a:rPr lang="cs-CZ" sz="6000" b="1" dirty="0">
                <a:solidFill>
                  <a:srgbClr val="FF0000"/>
                </a:solidFill>
              </a:rPr>
            </a:br>
            <a:r>
              <a:rPr lang="cs-CZ" sz="6000" b="1" dirty="0">
                <a:solidFill>
                  <a:srgbClr val="FF0000"/>
                </a:solidFill>
              </a:rPr>
              <a:t>ČSN EN ISO </a:t>
            </a:r>
            <a:r>
              <a:rPr lang="en-US" sz="6000" b="1" dirty="0">
                <a:solidFill>
                  <a:srgbClr val="FF0000"/>
                </a:solidFill>
              </a:rPr>
              <a:t>9712</a:t>
            </a:r>
            <a:r>
              <a:rPr lang="cs-CZ" sz="6000" b="1" dirty="0">
                <a:solidFill>
                  <a:srgbClr val="FF0000"/>
                </a:solidFill>
              </a:rPr>
              <a:t>:2022</a:t>
            </a:r>
            <a:endParaRPr lang="cs-CZ" b="1" dirty="0"/>
          </a:p>
        </p:txBody>
      </p:sp>
      <p:sp>
        <p:nvSpPr>
          <p:cNvPr id="3" name="Zástupný text 2">
            <a:extLst>
              <a:ext uri="{FF2B5EF4-FFF2-40B4-BE49-F238E27FC236}">
                <a16:creationId xmlns:a16="http://schemas.microsoft.com/office/drawing/2014/main" id="{5BC18B6C-4A4C-04A5-6A52-AF259DD19F01}"/>
              </a:ext>
            </a:extLst>
          </p:cNvPr>
          <p:cNvSpPr>
            <a:spLocks noGrp="1"/>
          </p:cNvSpPr>
          <p:nvPr>
            <p:ph type="body" idx="1"/>
          </p:nvPr>
        </p:nvSpPr>
        <p:spPr>
          <a:xfrm>
            <a:off x="323528" y="6237312"/>
            <a:ext cx="7886700" cy="500411"/>
          </a:xfrm>
        </p:spPr>
        <p:txBody>
          <a:bodyPr/>
          <a:lstStyle/>
          <a:p>
            <a:r>
              <a:rPr lang="cs-CZ" b="1" dirty="0">
                <a:solidFill>
                  <a:srgbClr val="0000FF"/>
                </a:solidFill>
              </a:rPr>
              <a:t>Ing. Miloslav Musil, DOM – ZO 13, s.r.o. – pracoviště Praha</a:t>
            </a:r>
          </a:p>
        </p:txBody>
      </p:sp>
    </p:spTree>
    <p:extLst>
      <p:ext uri="{BB962C8B-B14F-4D97-AF65-F5344CB8AC3E}">
        <p14:creationId xmlns:p14="http://schemas.microsoft.com/office/powerpoint/2010/main" val="9281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61FD7-53BC-6218-09F4-AAA6C71C0DF4}"/>
              </a:ext>
            </a:extLst>
          </p:cNvPr>
          <p:cNvSpPr>
            <a:spLocks noGrp="1"/>
          </p:cNvSpPr>
          <p:nvPr>
            <p:ph type="title"/>
          </p:nvPr>
        </p:nvSpPr>
        <p:spPr/>
        <p:txBody>
          <a:bodyPr/>
          <a:lstStyle/>
          <a:p>
            <a:r>
              <a:rPr lang="cs-CZ" dirty="0"/>
              <a:t>Průmyslové sektory</a:t>
            </a:r>
          </a:p>
        </p:txBody>
      </p:sp>
      <p:sp>
        <p:nvSpPr>
          <p:cNvPr id="3" name="Zástupný obsah 2">
            <a:extLst>
              <a:ext uri="{FF2B5EF4-FFF2-40B4-BE49-F238E27FC236}">
                <a16:creationId xmlns:a16="http://schemas.microsoft.com/office/drawing/2014/main" id="{D75FF3BF-24CE-E672-691D-22DD891080DE}"/>
              </a:ext>
            </a:extLst>
          </p:cNvPr>
          <p:cNvSpPr>
            <a:spLocks noGrp="1"/>
          </p:cNvSpPr>
          <p:nvPr>
            <p:ph idx="1"/>
          </p:nvPr>
        </p:nvSpPr>
        <p:spPr/>
        <p:txBody>
          <a:bodyPr/>
          <a:lstStyle/>
          <a:p>
            <a:r>
              <a:rPr lang="cs-CZ" dirty="0"/>
              <a:t>Sektory, slučující několik výrobkových sektorů</a:t>
            </a:r>
          </a:p>
          <a:p>
            <a:pPr algn="l"/>
            <a:r>
              <a:rPr lang="cs-CZ" sz="2800" b="0" i="0" u="none" strike="noStrike" baseline="0" dirty="0">
                <a:latin typeface="ArialMT"/>
              </a:rPr>
              <a:t>COP musí zveřejnit skladbu sektoru</a:t>
            </a:r>
          </a:p>
          <a:p>
            <a:pPr algn="l"/>
            <a:r>
              <a:rPr lang="cs-CZ" sz="2800" dirty="0">
                <a:latin typeface="ArialMT"/>
              </a:rPr>
              <a:t>Poměrně využívaný je MS = </a:t>
            </a:r>
            <a:r>
              <a:rPr lang="cs-CZ" sz="2800" dirty="0" err="1">
                <a:latin typeface="ArialMT"/>
              </a:rPr>
              <a:t>c+f+w+t</a:t>
            </a:r>
            <a:endParaRPr lang="cs-CZ" sz="4400" dirty="0"/>
          </a:p>
        </p:txBody>
      </p:sp>
    </p:spTree>
    <p:extLst>
      <p:ext uri="{BB962C8B-B14F-4D97-AF65-F5344CB8AC3E}">
        <p14:creationId xmlns:p14="http://schemas.microsoft.com/office/powerpoint/2010/main" val="289407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cs-CZ"/>
              <a:t>Postup kvalifikace dle ISO 9712</a:t>
            </a:r>
          </a:p>
        </p:txBody>
      </p:sp>
      <p:sp>
        <p:nvSpPr>
          <p:cNvPr id="423939" name="Rectangle 3"/>
          <p:cNvSpPr>
            <a:spLocks noGrp="1" noChangeArrowheads="1"/>
          </p:cNvSpPr>
          <p:nvPr>
            <p:ph type="body" idx="1"/>
          </p:nvPr>
        </p:nvSpPr>
        <p:spPr/>
        <p:txBody>
          <a:bodyPr/>
          <a:lstStyle/>
          <a:p>
            <a:r>
              <a:rPr lang="cs-CZ" dirty="0"/>
              <a:t>Školení v příslušné délce dle ISO 9712</a:t>
            </a:r>
          </a:p>
          <a:p>
            <a:r>
              <a:rPr lang="cs-CZ" dirty="0"/>
              <a:t>Kvalifikační zkouška po doložení praxe a zraku</a:t>
            </a:r>
          </a:p>
          <a:p>
            <a:r>
              <a:rPr lang="cs-CZ" dirty="0"/>
              <a:t>Certifikace po doložení zkoušky, zraku a praxe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cs-CZ" dirty="0"/>
              <a:t>Cyklus certifikátu ISO 9712</a:t>
            </a:r>
          </a:p>
        </p:txBody>
      </p:sp>
      <p:pic>
        <p:nvPicPr>
          <p:cNvPr id="8" name="Obrázek 7">
            <a:extLst>
              <a:ext uri="{FF2B5EF4-FFF2-40B4-BE49-F238E27FC236}">
                <a16:creationId xmlns:a16="http://schemas.microsoft.com/office/drawing/2014/main" id="{22F3F383-3950-16B3-59CF-42672BE98264}"/>
              </a:ext>
            </a:extLst>
          </p:cNvPr>
          <p:cNvPicPr>
            <a:picLocks noChangeAspect="1"/>
          </p:cNvPicPr>
          <p:nvPr/>
        </p:nvPicPr>
        <p:blipFill>
          <a:blip r:embed="rId2"/>
          <a:stretch>
            <a:fillRect/>
          </a:stretch>
        </p:blipFill>
        <p:spPr>
          <a:xfrm>
            <a:off x="3275856" y="1556792"/>
            <a:ext cx="2520280" cy="4595661"/>
          </a:xfrm>
          <a:prstGeom prst="rect">
            <a:avLst/>
          </a:prstGeom>
        </p:spPr>
      </p:pic>
    </p:spTree>
    <p:extLst>
      <p:ext uri="{BB962C8B-B14F-4D97-AF65-F5344CB8AC3E}">
        <p14:creationId xmlns:p14="http://schemas.microsoft.com/office/powerpoint/2010/main" val="207239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D2BA1-DF4A-C7C0-A501-1D9506433FCA}"/>
              </a:ext>
            </a:extLst>
          </p:cNvPr>
          <p:cNvSpPr>
            <a:spLocks noGrp="1"/>
          </p:cNvSpPr>
          <p:nvPr>
            <p:ph type="title"/>
          </p:nvPr>
        </p:nvSpPr>
        <p:spPr/>
        <p:txBody>
          <a:bodyPr/>
          <a:lstStyle/>
          <a:p>
            <a:r>
              <a:rPr lang="cs-CZ" dirty="0"/>
              <a:t>Hlavní změny</a:t>
            </a:r>
          </a:p>
        </p:txBody>
      </p:sp>
      <p:sp>
        <p:nvSpPr>
          <p:cNvPr id="3" name="Zástupný obsah 2">
            <a:extLst>
              <a:ext uri="{FF2B5EF4-FFF2-40B4-BE49-F238E27FC236}">
                <a16:creationId xmlns:a16="http://schemas.microsoft.com/office/drawing/2014/main" id="{77709F02-00DC-5B09-FE5F-B94C6D77C901}"/>
              </a:ext>
            </a:extLst>
          </p:cNvPr>
          <p:cNvSpPr>
            <a:spLocks noGrp="1"/>
          </p:cNvSpPr>
          <p:nvPr>
            <p:ph idx="1"/>
          </p:nvPr>
        </p:nvSpPr>
        <p:spPr/>
        <p:txBody>
          <a:bodyPr/>
          <a:lstStyle/>
          <a:p>
            <a:r>
              <a:rPr lang="cs-CZ" dirty="0"/>
              <a:t>Vyjasnění odpovědností COP, pověřeného kvalifikačního orgánu, zkušebního střediska a zaměstnavatele;</a:t>
            </a:r>
          </a:p>
          <a:p>
            <a:r>
              <a:rPr lang="cs-CZ" dirty="0"/>
              <a:t>Doplněny a revidovány definice;</a:t>
            </a:r>
          </a:p>
          <a:p>
            <a:r>
              <a:rPr lang="cs-CZ" dirty="0"/>
              <a:t>Vymezeny odpovědnosti zkoušejících a rozhodčích;</a:t>
            </a:r>
          </a:p>
          <a:p>
            <a:r>
              <a:rPr lang="cs-CZ" dirty="0"/>
              <a:t>Revidovány požadavky na dobu trvání odborné přípravy a praxe v průmyslu;</a:t>
            </a:r>
          </a:p>
        </p:txBody>
      </p:sp>
    </p:spTree>
    <p:extLst>
      <p:ext uri="{BB962C8B-B14F-4D97-AF65-F5344CB8AC3E}">
        <p14:creationId xmlns:p14="http://schemas.microsoft.com/office/powerpoint/2010/main" val="221898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D2BA1-DF4A-C7C0-A501-1D9506433FCA}"/>
              </a:ext>
            </a:extLst>
          </p:cNvPr>
          <p:cNvSpPr>
            <a:spLocks noGrp="1"/>
          </p:cNvSpPr>
          <p:nvPr>
            <p:ph type="title"/>
          </p:nvPr>
        </p:nvSpPr>
        <p:spPr/>
        <p:txBody>
          <a:bodyPr/>
          <a:lstStyle/>
          <a:p>
            <a:r>
              <a:rPr lang="cs-CZ" dirty="0"/>
              <a:t>Hlavní změny</a:t>
            </a:r>
          </a:p>
        </p:txBody>
      </p:sp>
      <p:sp>
        <p:nvSpPr>
          <p:cNvPr id="3" name="Zástupný obsah 2">
            <a:extLst>
              <a:ext uri="{FF2B5EF4-FFF2-40B4-BE49-F238E27FC236}">
                <a16:creationId xmlns:a16="http://schemas.microsoft.com/office/drawing/2014/main" id="{77709F02-00DC-5B09-FE5F-B94C6D77C901}"/>
              </a:ext>
            </a:extLst>
          </p:cNvPr>
          <p:cNvSpPr>
            <a:spLocks noGrp="1"/>
          </p:cNvSpPr>
          <p:nvPr>
            <p:ph idx="1"/>
          </p:nvPr>
        </p:nvSpPr>
        <p:spPr/>
        <p:txBody>
          <a:bodyPr/>
          <a:lstStyle/>
          <a:p>
            <a:r>
              <a:rPr lang="cs-CZ" sz="2600" dirty="0"/>
              <a:t>Upraveny požadavky na zkoušení zrakové ostrosti;</a:t>
            </a:r>
          </a:p>
          <a:p>
            <a:r>
              <a:rPr lang="cs-CZ" sz="2600" dirty="0"/>
              <a:t>Revidovány požadavky na certifikační dokumenty;</a:t>
            </a:r>
          </a:p>
          <a:p>
            <a:r>
              <a:rPr lang="cs-CZ" sz="2600" dirty="0"/>
              <a:t>Revidovány požadavky na podmínky certifikace;</a:t>
            </a:r>
          </a:p>
          <a:p>
            <a:r>
              <a:rPr lang="cs-CZ" sz="2600" dirty="0"/>
              <a:t>Doplněny požadavky na uchazeče o obnovení certifikátu;</a:t>
            </a:r>
          </a:p>
          <a:p>
            <a:r>
              <a:rPr lang="cs-CZ" sz="2600" dirty="0"/>
              <a:t>Revidován strukturovaný kreditní systém pro recertifikaci stupně 3;</a:t>
            </a:r>
          </a:p>
          <a:p>
            <a:pPr marL="0" indent="0">
              <a:buNone/>
            </a:pPr>
            <a:endParaRPr lang="cs-CZ" dirty="0"/>
          </a:p>
        </p:txBody>
      </p:sp>
    </p:spTree>
    <p:extLst>
      <p:ext uri="{BB962C8B-B14F-4D97-AF65-F5344CB8AC3E}">
        <p14:creationId xmlns:p14="http://schemas.microsoft.com/office/powerpoint/2010/main" val="339340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16547-9130-B9C2-EBAC-B7A5BD365C72}"/>
              </a:ext>
            </a:extLst>
          </p:cNvPr>
          <p:cNvSpPr>
            <a:spLocks noGrp="1"/>
          </p:cNvSpPr>
          <p:nvPr>
            <p:ph type="title"/>
          </p:nvPr>
        </p:nvSpPr>
        <p:spPr/>
        <p:txBody>
          <a:bodyPr/>
          <a:lstStyle/>
          <a:p>
            <a:r>
              <a:rPr lang="cs-CZ" dirty="0"/>
              <a:t>Odpovědnosti zaměstnavatele</a:t>
            </a:r>
          </a:p>
        </p:txBody>
      </p:sp>
      <p:sp>
        <p:nvSpPr>
          <p:cNvPr id="3" name="Zástupný obsah 2">
            <a:extLst>
              <a:ext uri="{FF2B5EF4-FFF2-40B4-BE49-F238E27FC236}">
                <a16:creationId xmlns:a16="http://schemas.microsoft.com/office/drawing/2014/main" id="{7FB4517A-5F8D-B427-4BBC-D355F23642C3}"/>
              </a:ext>
            </a:extLst>
          </p:cNvPr>
          <p:cNvSpPr>
            <a:spLocks noGrp="1"/>
          </p:cNvSpPr>
          <p:nvPr>
            <p:ph idx="1"/>
          </p:nvPr>
        </p:nvSpPr>
        <p:spPr/>
        <p:txBody>
          <a:bodyPr/>
          <a:lstStyle/>
          <a:p>
            <a:r>
              <a:rPr lang="cs-CZ" dirty="0"/>
              <a:t>Musí zdokumentovat osobní údaje zahrnující vzdělání, školení a průmyslovou praxi a zrakovou způsobilost</a:t>
            </a:r>
          </a:p>
        </p:txBody>
      </p:sp>
    </p:spTree>
    <p:extLst>
      <p:ext uri="{BB962C8B-B14F-4D97-AF65-F5344CB8AC3E}">
        <p14:creationId xmlns:p14="http://schemas.microsoft.com/office/powerpoint/2010/main" val="139230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16547-9130-B9C2-EBAC-B7A5BD365C72}"/>
              </a:ext>
            </a:extLst>
          </p:cNvPr>
          <p:cNvSpPr>
            <a:spLocks noGrp="1"/>
          </p:cNvSpPr>
          <p:nvPr>
            <p:ph type="title"/>
          </p:nvPr>
        </p:nvSpPr>
        <p:spPr/>
        <p:txBody>
          <a:bodyPr/>
          <a:lstStyle/>
          <a:p>
            <a:r>
              <a:rPr lang="cs-CZ" dirty="0"/>
              <a:t>Odpovědnosti zaměstnavatele</a:t>
            </a:r>
          </a:p>
        </p:txBody>
      </p:sp>
      <p:sp>
        <p:nvSpPr>
          <p:cNvPr id="3" name="Zástupný obsah 2">
            <a:extLst>
              <a:ext uri="{FF2B5EF4-FFF2-40B4-BE49-F238E27FC236}">
                <a16:creationId xmlns:a16="http://schemas.microsoft.com/office/drawing/2014/main" id="{7FB4517A-5F8D-B427-4BBC-D355F23642C3}"/>
              </a:ext>
            </a:extLst>
          </p:cNvPr>
          <p:cNvSpPr>
            <a:spLocks noGrp="1"/>
          </p:cNvSpPr>
          <p:nvPr>
            <p:ph idx="1"/>
          </p:nvPr>
        </p:nvSpPr>
        <p:spPr/>
        <p:txBody>
          <a:bodyPr/>
          <a:lstStyle/>
          <a:p>
            <a:pPr algn="l"/>
            <a:r>
              <a:rPr lang="cs-CZ" sz="1800" b="0" i="0" u="none" strike="noStrike" baseline="0" dirty="0">
                <a:latin typeface="ArialMT"/>
              </a:rPr>
              <a:t>vše, co se týká oprávnění k činnosti, tj. poskytování školení pro konkrétní práci (je-li to nutné);</a:t>
            </a:r>
          </a:p>
          <a:p>
            <a:pPr algn="l"/>
            <a:r>
              <a:rPr lang="cs-CZ" sz="1800" b="0" i="0" u="none" strike="noStrike" baseline="0" dirty="0">
                <a:latin typeface="ArialMT"/>
              </a:rPr>
              <a:t>vydání písemného oprávnění k činnosti;</a:t>
            </a:r>
          </a:p>
          <a:p>
            <a:pPr algn="l"/>
            <a:r>
              <a:rPr lang="cs-CZ" sz="1800" b="0" i="0" u="none" strike="noStrike" baseline="0" dirty="0">
                <a:latin typeface="ArialMT"/>
              </a:rPr>
              <a:t>zajištění každoročního ověření zrakových schopností</a:t>
            </a:r>
          </a:p>
          <a:p>
            <a:pPr algn="l"/>
            <a:r>
              <a:rPr lang="cs-CZ" sz="1800" b="0" i="0" u="none" strike="noStrike" baseline="0" dirty="0">
                <a:latin typeface="ArialMT"/>
              </a:rPr>
              <a:t>uchovávání listinných důkazů potvrzujících nepřetržité používání metod NDT v příslušném sektoru (sektorech) bez významného přerušení; tato činnost se musí provádět každých 12 měsíců;</a:t>
            </a:r>
          </a:p>
          <a:p>
            <a:pPr algn="l"/>
            <a:r>
              <a:rPr lang="cs-CZ" sz="1800" b="0" i="0" u="none" strike="noStrike" baseline="0" dirty="0">
                <a:latin typeface="ArialMT"/>
              </a:rPr>
              <a:t>zajištění toho, že pracovníci mají platnou certifikaci týkající se jejich úkolů v rámci organizace;</a:t>
            </a:r>
          </a:p>
          <a:p>
            <a:pPr algn="l"/>
            <a:r>
              <a:rPr lang="cs-CZ" sz="1800" b="0" i="0" u="none" strike="noStrike" baseline="0" dirty="0">
                <a:latin typeface="ArialMT"/>
              </a:rPr>
              <a:t>udržování příslušných záznamů;</a:t>
            </a:r>
          </a:p>
          <a:p>
            <a:pPr algn="l"/>
            <a:r>
              <a:rPr lang="cs-CZ" sz="1800" b="0" i="0" u="none" strike="noStrike" baseline="0" dirty="0">
                <a:latin typeface="ArialMT"/>
              </a:rPr>
              <a:t>tyto odpovědnosti zaměstnavatele musí být popsány v dokumentovaném postupu.</a:t>
            </a:r>
          </a:p>
          <a:p>
            <a:pPr algn="l"/>
            <a:r>
              <a:rPr lang="cs-CZ" sz="1800" b="1" dirty="0">
                <a:latin typeface="ArialMT"/>
              </a:rPr>
              <a:t>Pozor na použití v rámci ISO 3834 a/nebo ISO 9001</a:t>
            </a:r>
            <a:endParaRPr lang="cs-CZ" b="1" dirty="0"/>
          </a:p>
        </p:txBody>
      </p:sp>
    </p:spTree>
    <p:extLst>
      <p:ext uri="{BB962C8B-B14F-4D97-AF65-F5344CB8AC3E}">
        <p14:creationId xmlns:p14="http://schemas.microsoft.com/office/powerpoint/2010/main" val="93456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8A0C5-534E-6155-BAA3-54717CE37195}"/>
              </a:ext>
            </a:extLst>
          </p:cNvPr>
          <p:cNvSpPr>
            <a:spLocks noGrp="1"/>
          </p:cNvSpPr>
          <p:nvPr>
            <p:ph type="title"/>
          </p:nvPr>
        </p:nvSpPr>
        <p:spPr/>
        <p:txBody>
          <a:bodyPr/>
          <a:lstStyle/>
          <a:p>
            <a:r>
              <a:rPr lang="cs-CZ" dirty="0"/>
              <a:t>OSVČ</a:t>
            </a:r>
          </a:p>
        </p:txBody>
      </p:sp>
      <p:sp>
        <p:nvSpPr>
          <p:cNvPr id="3" name="Zástupný obsah 2">
            <a:extLst>
              <a:ext uri="{FF2B5EF4-FFF2-40B4-BE49-F238E27FC236}">
                <a16:creationId xmlns:a16="http://schemas.microsoft.com/office/drawing/2014/main" id="{F2CFD027-37C6-BFEB-C9B9-22040E546C1F}"/>
              </a:ext>
            </a:extLst>
          </p:cNvPr>
          <p:cNvSpPr>
            <a:spLocks noGrp="1"/>
          </p:cNvSpPr>
          <p:nvPr>
            <p:ph idx="1"/>
          </p:nvPr>
        </p:nvSpPr>
        <p:spPr/>
        <p:txBody>
          <a:bodyPr/>
          <a:lstStyle/>
          <a:p>
            <a:r>
              <a:rPr lang="cs-CZ" dirty="0"/>
              <a:t>musí převzít veškerou odpovědnost, kterou má zaměstnavatel (viz předchozí snímek);</a:t>
            </a:r>
          </a:p>
          <a:p>
            <a:r>
              <a:rPr lang="cs-CZ" dirty="0"/>
              <a:t>je-li uchazeč OSVČ, musí být jeho průmyslová praxe potvrzena rozhodčím COP.</a:t>
            </a:r>
          </a:p>
        </p:txBody>
      </p:sp>
    </p:spTree>
    <p:extLst>
      <p:ext uri="{BB962C8B-B14F-4D97-AF65-F5344CB8AC3E}">
        <p14:creationId xmlns:p14="http://schemas.microsoft.com/office/powerpoint/2010/main" val="389781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B4DC99-9369-620C-4177-69CA5080AF43}"/>
              </a:ext>
            </a:extLst>
          </p:cNvPr>
          <p:cNvSpPr>
            <a:spLocks noGrp="1"/>
          </p:cNvSpPr>
          <p:nvPr>
            <p:ph type="title"/>
          </p:nvPr>
        </p:nvSpPr>
        <p:spPr/>
        <p:txBody>
          <a:bodyPr/>
          <a:lstStyle/>
          <a:p>
            <a:r>
              <a:rPr lang="cs-CZ" dirty="0"/>
              <a:t>Změna požadavků na školení</a:t>
            </a:r>
          </a:p>
        </p:txBody>
      </p:sp>
      <p:sp>
        <p:nvSpPr>
          <p:cNvPr id="3" name="Zástupný obsah 2">
            <a:extLst>
              <a:ext uri="{FF2B5EF4-FFF2-40B4-BE49-F238E27FC236}">
                <a16:creationId xmlns:a16="http://schemas.microsoft.com/office/drawing/2014/main" id="{C79E0ED3-DF2D-ED31-E7A3-F86A676DA0B0}"/>
              </a:ext>
            </a:extLst>
          </p:cNvPr>
          <p:cNvSpPr>
            <a:spLocks noGrp="1"/>
          </p:cNvSpPr>
          <p:nvPr>
            <p:ph idx="1"/>
          </p:nvPr>
        </p:nvSpPr>
        <p:spPr/>
        <p:txBody>
          <a:bodyPr/>
          <a:lstStyle/>
          <a:p>
            <a:r>
              <a:rPr lang="cs-CZ" dirty="0"/>
              <a:t>Minimální doba školení je ve dnech namísto v hodinách; </a:t>
            </a:r>
          </a:p>
          <a:p>
            <a:r>
              <a:rPr lang="cs-CZ" dirty="0"/>
              <a:t>Je třeba změnit formuláře osvědčení o školení a deklarovat počet dní</a:t>
            </a:r>
          </a:p>
        </p:txBody>
      </p:sp>
    </p:spTree>
    <p:extLst>
      <p:ext uri="{BB962C8B-B14F-4D97-AF65-F5344CB8AC3E}">
        <p14:creationId xmlns:p14="http://schemas.microsoft.com/office/powerpoint/2010/main" val="349620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5A1C3-8FF9-C2FC-01B1-54106DC6711C}"/>
              </a:ext>
            </a:extLst>
          </p:cNvPr>
          <p:cNvSpPr>
            <a:spLocks noGrp="1"/>
          </p:cNvSpPr>
          <p:nvPr>
            <p:ph type="title"/>
          </p:nvPr>
        </p:nvSpPr>
        <p:spPr/>
        <p:txBody>
          <a:bodyPr/>
          <a:lstStyle/>
          <a:p>
            <a:r>
              <a:rPr lang="cs-CZ" dirty="0"/>
              <a:t>Minimální doba školení</a:t>
            </a:r>
          </a:p>
        </p:txBody>
      </p:sp>
      <p:pic>
        <p:nvPicPr>
          <p:cNvPr id="5" name="Obrázek 4">
            <a:extLst>
              <a:ext uri="{FF2B5EF4-FFF2-40B4-BE49-F238E27FC236}">
                <a16:creationId xmlns:a16="http://schemas.microsoft.com/office/drawing/2014/main" id="{6CB4EFF1-DFEA-47C3-5AD7-DD72FDDA5BDF}"/>
              </a:ext>
            </a:extLst>
          </p:cNvPr>
          <p:cNvPicPr>
            <a:picLocks noChangeAspect="1"/>
          </p:cNvPicPr>
          <p:nvPr/>
        </p:nvPicPr>
        <p:blipFill>
          <a:blip r:embed="rId2"/>
          <a:stretch>
            <a:fillRect/>
          </a:stretch>
        </p:blipFill>
        <p:spPr>
          <a:xfrm>
            <a:off x="611560" y="1556792"/>
            <a:ext cx="7776864" cy="4177826"/>
          </a:xfrm>
          <a:prstGeom prst="rect">
            <a:avLst/>
          </a:prstGeom>
          <a:solidFill>
            <a:schemeClr val="bg1"/>
          </a:solidFill>
        </p:spPr>
      </p:pic>
    </p:spTree>
    <p:extLst>
      <p:ext uri="{BB962C8B-B14F-4D97-AF65-F5344CB8AC3E}">
        <p14:creationId xmlns:p14="http://schemas.microsoft.com/office/powerpoint/2010/main" val="306661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B90F6-6316-62CC-62EB-6EF15FB14E9B}"/>
              </a:ext>
            </a:extLst>
          </p:cNvPr>
          <p:cNvSpPr>
            <a:spLocks noGrp="1"/>
          </p:cNvSpPr>
          <p:nvPr>
            <p:ph type="title"/>
          </p:nvPr>
        </p:nvSpPr>
        <p:spPr/>
        <p:txBody>
          <a:bodyPr/>
          <a:lstStyle/>
          <a:p>
            <a:r>
              <a:rPr lang="cs-CZ" dirty="0"/>
              <a:t>Doplnění portfolia služeb</a:t>
            </a:r>
          </a:p>
        </p:txBody>
      </p:sp>
      <p:sp>
        <p:nvSpPr>
          <p:cNvPr id="3" name="Zástupný obsah 2">
            <a:extLst>
              <a:ext uri="{FF2B5EF4-FFF2-40B4-BE49-F238E27FC236}">
                <a16:creationId xmlns:a16="http://schemas.microsoft.com/office/drawing/2014/main" id="{82E9C982-2F48-7102-18D4-E4EE32BB91B0}"/>
              </a:ext>
            </a:extLst>
          </p:cNvPr>
          <p:cNvSpPr>
            <a:spLocks noGrp="1"/>
          </p:cNvSpPr>
          <p:nvPr>
            <p:ph idx="1"/>
          </p:nvPr>
        </p:nvSpPr>
        <p:spPr/>
        <p:txBody>
          <a:bodyPr/>
          <a:lstStyle/>
          <a:p>
            <a:r>
              <a:rPr lang="cs-CZ" dirty="0"/>
              <a:t>Připravujeme lepení</a:t>
            </a:r>
          </a:p>
          <a:p>
            <a:r>
              <a:rPr lang="cs-CZ" dirty="0"/>
              <a:t>DIN 6701</a:t>
            </a:r>
          </a:p>
          <a:p>
            <a:r>
              <a:rPr lang="cs-CZ" dirty="0"/>
              <a:t>EN 17460</a:t>
            </a:r>
          </a:p>
          <a:p>
            <a:r>
              <a:rPr lang="cs-CZ" dirty="0"/>
              <a:t>DIN 2304</a:t>
            </a:r>
          </a:p>
          <a:p>
            <a:r>
              <a:rPr lang="cs-CZ" dirty="0"/>
              <a:t>Seminář </a:t>
            </a:r>
            <a:r>
              <a:rPr lang="cs-CZ" i="1" dirty="0"/>
              <a:t>"Svařování a lepení v dopravě„ </a:t>
            </a:r>
            <a:r>
              <a:rPr lang="cs-CZ" dirty="0"/>
              <a:t>na Seči 12-13.12.2022</a:t>
            </a:r>
          </a:p>
        </p:txBody>
      </p:sp>
    </p:spTree>
    <p:extLst>
      <p:ext uri="{BB962C8B-B14F-4D97-AF65-F5344CB8AC3E}">
        <p14:creationId xmlns:p14="http://schemas.microsoft.com/office/powerpoint/2010/main" val="164681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46F76-7B2E-3165-15B7-82BF8258C65D}"/>
              </a:ext>
            </a:extLst>
          </p:cNvPr>
          <p:cNvSpPr>
            <a:spLocks noGrp="1"/>
          </p:cNvSpPr>
          <p:nvPr>
            <p:ph type="title"/>
          </p:nvPr>
        </p:nvSpPr>
        <p:spPr/>
        <p:txBody>
          <a:bodyPr/>
          <a:lstStyle/>
          <a:p>
            <a:r>
              <a:rPr lang="cs-CZ" dirty="0"/>
              <a:t>Příklad osvědčení</a:t>
            </a:r>
          </a:p>
        </p:txBody>
      </p:sp>
      <p:pic>
        <p:nvPicPr>
          <p:cNvPr id="5" name="Obrázek 4">
            <a:extLst>
              <a:ext uri="{FF2B5EF4-FFF2-40B4-BE49-F238E27FC236}">
                <a16:creationId xmlns:a16="http://schemas.microsoft.com/office/drawing/2014/main" id="{84AF3762-1F34-E0EE-A752-FA1DD89D2F5B}"/>
              </a:ext>
            </a:extLst>
          </p:cNvPr>
          <p:cNvPicPr>
            <a:picLocks noChangeAspect="1"/>
          </p:cNvPicPr>
          <p:nvPr/>
        </p:nvPicPr>
        <p:blipFill>
          <a:blip r:embed="rId2"/>
          <a:stretch>
            <a:fillRect/>
          </a:stretch>
        </p:blipFill>
        <p:spPr>
          <a:xfrm>
            <a:off x="1043608" y="1484784"/>
            <a:ext cx="6912768" cy="4723070"/>
          </a:xfrm>
          <a:prstGeom prst="rect">
            <a:avLst/>
          </a:prstGeom>
        </p:spPr>
      </p:pic>
    </p:spTree>
    <p:extLst>
      <p:ext uri="{BB962C8B-B14F-4D97-AF65-F5344CB8AC3E}">
        <p14:creationId xmlns:p14="http://schemas.microsoft.com/office/powerpoint/2010/main" val="414992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D9F11-F108-4868-C778-5C024C208A4A}"/>
              </a:ext>
            </a:extLst>
          </p:cNvPr>
          <p:cNvSpPr>
            <a:spLocks noGrp="1"/>
          </p:cNvSpPr>
          <p:nvPr>
            <p:ph type="title"/>
          </p:nvPr>
        </p:nvSpPr>
        <p:spPr/>
        <p:txBody>
          <a:bodyPr/>
          <a:lstStyle/>
          <a:p>
            <a:r>
              <a:rPr lang="cs-CZ" dirty="0"/>
              <a:t>Příklady délky školení</a:t>
            </a:r>
          </a:p>
        </p:txBody>
      </p:sp>
      <p:sp>
        <p:nvSpPr>
          <p:cNvPr id="3" name="Zástupný obsah 2">
            <a:extLst>
              <a:ext uri="{FF2B5EF4-FFF2-40B4-BE49-F238E27FC236}">
                <a16:creationId xmlns:a16="http://schemas.microsoft.com/office/drawing/2014/main" id="{7E7150E6-6C56-2E64-68FF-105F3F321BBF}"/>
              </a:ext>
            </a:extLst>
          </p:cNvPr>
          <p:cNvSpPr>
            <a:spLocks noGrp="1"/>
          </p:cNvSpPr>
          <p:nvPr>
            <p:ph idx="1"/>
          </p:nvPr>
        </p:nvSpPr>
        <p:spPr/>
        <p:txBody>
          <a:bodyPr/>
          <a:lstStyle/>
          <a:p>
            <a:r>
              <a:rPr lang="cs-CZ" sz="2800" dirty="0"/>
              <a:t>3 dny (12 h) = 3 dny (celkem 36 h)</a:t>
            </a:r>
          </a:p>
          <a:p>
            <a:r>
              <a:rPr lang="cs-CZ" sz="2800" dirty="0"/>
              <a:t>3 dny (3h) = 1 den (celkem </a:t>
            </a:r>
            <a:r>
              <a:rPr lang="en-US" sz="2800" dirty="0"/>
              <a:t>7 h &lt; </a:t>
            </a:r>
            <a:r>
              <a:rPr lang="cs-CZ" sz="2800" dirty="0"/>
              <a:t>9 h</a:t>
            </a:r>
            <a:r>
              <a:rPr lang="en-US" sz="2800" dirty="0"/>
              <a:t> &lt; 14 h</a:t>
            </a:r>
            <a:r>
              <a:rPr lang="cs-CZ" sz="2800" dirty="0"/>
              <a:t>)</a:t>
            </a:r>
          </a:p>
          <a:p>
            <a:r>
              <a:rPr lang="cs-CZ" sz="2800" dirty="0"/>
              <a:t>3 dny (2h) = 0 dní (celkem 6 h </a:t>
            </a:r>
            <a:r>
              <a:rPr lang="en-US" sz="2800" dirty="0"/>
              <a:t>&lt; 7 h</a:t>
            </a:r>
            <a:r>
              <a:rPr lang="cs-CZ" sz="2800" dirty="0"/>
              <a:t>)</a:t>
            </a:r>
          </a:p>
        </p:txBody>
      </p:sp>
    </p:spTree>
    <p:extLst>
      <p:ext uri="{BB962C8B-B14F-4D97-AF65-F5344CB8AC3E}">
        <p14:creationId xmlns:p14="http://schemas.microsoft.com/office/powerpoint/2010/main" val="7804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0316E5-D3B0-6685-D3C7-74C147C4DDD1}"/>
              </a:ext>
            </a:extLst>
          </p:cNvPr>
          <p:cNvSpPr>
            <a:spLocks noGrp="1"/>
          </p:cNvSpPr>
          <p:nvPr>
            <p:ph type="title"/>
          </p:nvPr>
        </p:nvSpPr>
        <p:spPr/>
        <p:txBody>
          <a:bodyPr/>
          <a:lstStyle/>
          <a:p>
            <a:r>
              <a:rPr lang="cs-CZ" dirty="0"/>
              <a:t>Zkracování školení</a:t>
            </a:r>
          </a:p>
        </p:txBody>
      </p:sp>
      <p:sp>
        <p:nvSpPr>
          <p:cNvPr id="3" name="Zástupný obsah 2">
            <a:extLst>
              <a:ext uri="{FF2B5EF4-FFF2-40B4-BE49-F238E27FC236}">
                <a16:creationId xmlns:a16="http://schemas.microsoft.com/office/drawing/2014/main" id="{CB5E91DD-51D7-CF6C-20BB-2FBBD59BF265}"/>
              </a:ext>
            </a:extLst>
          </p:cNvPr>
          <p:cNvSpPr>
            <a:spLocks noGrp="1"/>
          </p:cNvSpPr>
          <p:nvPr>
            <p:ph idx="1"/>
          </p:nvPr>
        </p:nvSpPr>
        <p:spPr/>
        <p:txBody>
          <a:bodyPr/>
          <a:lstStyle/>
          <a:p>
            <a:r>
              <a:rPr lang="cs-CZ" sz="2000" dirty="0"/>
              <a:t>Při více metodách, pokud příslušné osnovy školení duplikují určité aspekty (např. technologie výrobku), celkový počet dní školení pro tyto metody (např. PT, MT, VT) může být snížen v </a:t>
            </a:r>
            <a:r>
              <a:rPr lang="cs-CZ" sz="2000" b="1" dirty="0"/>
              <a:t>souladu s osnovou školení</a:t>
            </a:r>
            <a:r>
              <a:rPr lang="cs-CZ" sz="2000" dirty="0"/>
              <a:t>;</a:t>
            </a:r>
          </a:p>
          <a:p>
            <a:r>
              <a:rPr lang="cs-CZ" sz="2000" dirty="0"/>
              <a:t>pro uchazeče, kteří absolvovali příslušný předmět na technické vysoké škole nebo univerzitě nebo dokončili alespoň dva roky příslušného inženýrského nebo přírodovědného studia na vysoké škole nebo univerzitě (nebo ekvivalentní formální vzdělání), může být celková požadovaná délka školení zkrácena až o až 50 %; </a:t>
            </a:r>
            <a:r>
              <a:rPr lang="cs-CZ" sz="2000" b="1" dirty="0"/>
              <a:t>certifikační orgán musí specifikovat příslušné předměty a jejich kvalifikaci. </a:t>
            </a:r>
            <a:endParaRPr lang="en-US" sz="2000" b="1" dirty="0"/>
          </a:p>
          <a:p>
            <a:r>
              <a:rPr lang="cs-CZ" sz="2000" dirty="0"/>
              <a:t>Nelze zkracovat VT2-dw = 3 dny = 21h</a:t>
            </a:r>
          </a:p>
        </p:txBody>
      </p:sp>
    </p:spTree>
    <p:extLst>
      <p:ext uri="{BB962C8B-B14F-4D97-AF65-F5344CB8AC3E}">
        <p14:creationId xmlns:p14="http://schemas.microsoft.com/office/powerpoint/2010/main" val="33879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6CA48-46C7-01C1-1029-DEF1FBD5F4FF}"/>
              </a:ext>
            </a:extLst>
          </p:cNvPr>
          <p:cNvSpPr>
            <a:spLocks noGrp="1"/>
          </p:cNvSpPr>
          <p:nvPr>
            <p:ph type="title"/>
          </p:nvPr>
        </p:nvSpPr>
        <p:spPr/>
        <p:txBody>
          <a:bodyPr/>
          <a:lstStyle/>
          <a:p>
            <a:r>
              <a:rPr lang="cs-CZ" dirty="0"/>
              <a:t>Délka průmyslové praxe</a:t>
            </a:r>
          </a:p>
        </p:txBody>
      </p:sp>
      <p:sp>
        <p:nvSpPr>
          <p:cNvPr id="3" name="Zástupný obsah 2">
            <a:extLst>
              <a:ext uri="{FF2B5EF4-FFF2-40B4-BE49-F238E27FC236}">
                <a16:creationId xmlns:a16="http://schemas.microsoft.com/office/drawing/2014/main" id="{F9083955-CE2D-BA37-5590-2E8E1E47E437}"/>
              </a:ext>
            </a:extLst>
          </p:cNvPr>
          <p:cNvSpPr>
            <a:spLocks noGrp="1"/>
          </p:cNvSpPr>
          <p:nvPr>
            <p:ph idx="1"/>
          </p:nvPr>
        </p:nvSpPr>
        <p:spPr>
          <a:xfrm>
            <a:off x="609600" y="4437112"/>
            <a:ext cx="7924800" cy="1843789"/>
          </a:xfrm>
        </p:spPr>
        <p:txBody>
          <a:bodyPr/>
          <a:lstStyle/>
          <a:p>
            <a:r>
              <a:rPr lang="cs-CZ" sz="2000" dirty="0"/>
              <a:t>Už není v měsících, ale ve dnech</a:t>
            </a:r>
          </a:p>
          <a:p>
            <a:r>
              <a:rPr lang="cs-CZ" sz="2000" dirty="0"/>
              <a:t>Toto je doba pro certifikaci</a:t>
            </a:r>
          </a:p>
          <a:p>
            <a:r>
              <a:rPr lang="cs-CZ" sz="2000" b="1" dirty="0"/>
              <a:t>Pro přístup ke zkoušce jsme stanovili minimálně 50%</a:t>
            </a:r>
          </a:p>
          <a:p>
            <a:r>
              <a:rPr lang="cs-CZ" sz="2000" b="1" dirty="0"/>
              <a:t>Za včasnou kontrolu odpovídá zaměstnavatel!</a:t>
            </a:r>
          </a:p>
        </p:txBody>
      </p:sp>
      <p:pic>
        <p:nvPicPr>
          <p:cNvPr id="4" name="Obrázek 3">
            <a:extLst>
              <a:ext uri="{FF2B5EF4-FFF2-40B4-BE49-F238E27FC236}">
                <a16:creationId xmlns:a16="http://schemas.microsoft.com/office/drawing/2014/main" id="{15BE2D84-0A15-F122-4102-34CFE623BA41}"/>
              </a:ext>
            </a:extLst>
          </p:cNvPr>
          <p:cNvPicPr>
            <a:picLocks noChangeAspect="1"/>
          </p:cNvPicPr>
          <p:nvPr/>
        </p:nvPicPr>
        <p:blipFill>
          <a:blip r:embed="rId2"/>
          <a:stretch>
            <a:fillRect/>
          </a:stretch>
        </p:blipFill>
        <p:spPr>
          <a:xfrm>
            <a:off x="500767" y="1628800"/>
            <a:ext cx="8033633" cy="2736304"/>
          </a:xfrm>
          <a:prstGeom prst="rect">
            <a:avLst/>
          </a:prstGeom>
          <a:solidFill>
            <a:schemeClr val="bg1"/>
          </a:solidFill>
        </p:spPr>
      </p:pic>
    </p:spTree>
    <p:extLst>
      <p:ext uri="{BB962C8B-B14F-4D97-AF65-F5344CB8AC3E}">
        <p14:creationId xmlns:p14="http://schemas.microsoft.com/office/powerpoint/2010/main" val="299479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33DD81-16CB-4425-9FCC-7BC6924DDE29}"/>
              </a:ext>
            </a:extLst>
          </p:cNvPr>
          <p:cNvSpPr>
            <a:spLocks noGrp="1"/>
          </p:cNvSpPr>
          <p:nvPr>
            <p:ph type="title"/>
          </p:nvPr>
        </p:nvSpPr>
        <p:spPr/>
        <p:txBody>
          <a:bodyPr/>
          <a:lstStyle/>
          <a:p>
            <a:r>
              <a:rPr lang="cs-CZ" dirty="0"/>
              <a:t>Zkrácení průmyslové praxe</a:t>
            </a:r>
          </a:p>
        </p:txBody>
      </p:sp>
      <p:sp>
        <p:nvSpPr>
          <p:cNvPr id="3" name="Zástupný obsah 2">
            <a:extLst>
              <a:ext uri="{FF2B5EF4-FFF2-40B4-BE49-F238E27FC236}">
                <a16:creationId xmlns:a16="http://schemas.microsoft.com/office/drawing/2014/main" id="{FC575997-7BC8-0353-AE6F-F26627038D95}"/>
              </a:ext>
            </a:extLst>
          </p:cNvPr>
          <p:cNvSpPr>
            <a:spLocks noGrp="1"/>
          </p:cNvSpPr>
          <p:nvPr>
            <p:ph idx="1"/>
          </p:nvPr>
        </p:nvSpPr>
        <p:spPr/>
        <p:txBody>
          <a:bodyPr/>
          <a:lstStyle/>
          <a:p>
            <a:r>
              <a:rPr lang="cs-CZ" sz="2000" b="1" dirty="0"/>
              <a:t>Zkrácení vyžaduje schválení COP!</a:t>
            </a:r>
          </a:p>
          <a:p>
            <a:r>
              <a:rPr lang="cs-CZ" sz="2000" dirty="0"/>
              <a:t>Přidání nové metody možné zkrácení požadované praxe o max. 25 %.</a:t>
            </a:r>
          </a:p>
          <a:p>
            <a:r>
              <a:rPr lang="cs-CZ" sz="2000" dirty="0"/>
              <a:t>Změna nebo přidání sektoru nebo techniky další praxe alespoň 25% požadované normou (min. 15 dní).</a:t>
            </a:r>
          </a:p>
          <a:p>
            <a:r>
              <a:rPr lang="cs-CZ" sz="2000" dirty="0"/>
              <a:t>Omezená aplikace (např. měření tloušťky nebo automatizované zkoušení), další praxe alespoň 50% požadované normou (min. 15 dní). </a:t>
            </a:r>
          </a:p>
          <a:p>
            <a:r>
              <a:rPr lang="cs-CZ" sz="2000" dirty="0"/>
              <a:t>Až 50 % zkrácení programem strukturované praxe (SEP – </a:t>
            </a:r>
            <a:r>
              <a:rPr lang="en-US" sz="2000" dirty="0"/>
              <a:t>structured experience program</a:t>
            </a:r>
            <a:r>
              <a:rPr lang="cs-CZ" sz="2000" dirty="0"/>
              <a:t>). Jeden den účasti na SEP může odpovídat maximálně pěti dnům průmyslové praxe. SEP musí být předem schválen COP.</a:t>
            </a:r>
          </a:p>
          <a:p>
            <a:endParaRPr lang="cs-CZ" sz="2400" dirty="0"/>
          </a:p>
        </p:txBody>
      </p:sp>
    </p:spTree>
    <p:extLst>
      <p:ext uri="{BB962C8B-B14F-4D97-AF65-F5344CB8AC3E}">
        <p14:creationId xmlns:p14="http://schemas.microsoft.com/office/powerpoint/2010/main" val="2619418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54746-2C1B-403C-107C-292826E17CAA}"/>
              </a:ext>
            </a:extLst>
          </p:cNvPr>
          <p:cNvSpPr>
            <a:spLocks noGrp="1"/>
          </p:cNvSpPr>
          <p:nvPr>
            <p:ph type="title"/>
          </p:nvPr>
        </p:nvSpPr>
        <p:spPr/>
        <p:txBody>
          <a:bodyPr/>
          <a:lstStyle/>
          <a:p>
            <a:r>
              <a:rPr lang="cs-CZ" dirty="0"/>
              <a:t>Zraková způsobilost</a:t>
            </a:r>
          </a:p>
        </p:txBody>
      </p:sp>
      <p:sp>
        <p:nvSpPr>
          <p:cNvPr id="3" name="Zástupný obsah 2">
            <a:extLst>
              <a:ext uri="{FF2B5EF4-FFF2-40B4-BE49-F238E27FC236}">
                <a16:creationId xmlns:a16="http://schemas.microsoft.com/office/drawing/2014/main" id="{E2E63BBE-3451-952F-D07D-99E9A3B6ABD6}"/>
              </a:ext>
            </a:extLst>
          </p:cNvPr>
          <p:cNvSpPr>
            <a:spLocks noGrp="1"/>
          </p:cNvSpPr>
          <p:nvPr>
            <p:ph idx="1"/>
          </p:nvPr>
        </p:nvSpPr>
        <p:spPr>
          <a:xfrm>
            <a:off x="395536" y="1340768"/>
            <a:ext cx="8208912" cy="4419600"/>
          </a:xfrm>
        </p:spPr>
        <p:txBody>
          <a:bodyPr/>
          <a:lstStyle/>
          <a:p>
            <a:r>
              <a:rPr lang="cs-CZ" sz="2000" dirty="0"/>
              <a:t>Před certifikací a poté každý rok musí být ostrost vidění na blízko ověřena, aby byla v souladu s požadavky normy ISO 18490 nebo aby umožňovala čtení minimálně písmen </a:t>
            </a:r>
            <a:r>
              <a:rPr lang="cs-CZ" sz="2000" dirty="0" err="1"/>
              <a:t>Jaegerova</a:t>
            </a:r>
            <a:r>
              <a:rPr lang="cs-CZ" sz="2000" dirty="0"/>
              <a:t> testu číslo 1 nebo Times Roman N 4.5 nebo ekvivalentních písmen na vzdálenost nejméně 30 cm jedním nebo oběma očima, s korekcí nebo bez korekce.</a:t>
            </a:r>
          </a:p>
          <a:p>
            <a:r>
              <a:rPr lang="cs-CZ" sz="2000" dirty="0"/>
              <a:t>Před certifikací, recertifikací nebo obnovením musí uchazeč/držitel certifikátu prokázat, že </a:t>
            </a:r>
            <a:r>
              <a:rPr lang="cs-CZ" sz="2000" b="1" dirty="0"/>
              <a:t>během předchozích 5 ti kalendářních let </a:t>
            </a:r>
            <a:r>
              <a:rPr lang="cs-CZ" sz="2000" dirty="0"/>
              <a:t>byla provedena zkouška barevného vidění. </a:t>
            </a:r>
          </a:p>
          <a:p>
            <a:r>
              <a:rPr lang="cs-CZ" sz="2000" dirty="0"/>
              <a:t>Zkoušení zrakové ostrosti vidění na blízko, barevného vidění a/nebo ověření vnímání podle stupnice šedi se musí provádět očním lékařem, zdravotní sestrou, oftalmologem, </a:t>
            </a:r>
            <a:r>
              <a:rPr lang="cs-CZ" sz="2000" dirty="0" err="1"/>
              <a:t>optometristou</a:t>
            </a:r>
            <a:r>
              <a:rPr lang="cs-CZ" sz="2000" dirty="0"/>
              <a:t> nebo jiným vyškoleným odborníkem, který je schválen a zdokumentován pracovníkem certifikovaným ve stupni 3, jednajícím jménem zaměstnavatele.</a:t>
            </a:r>
          </a:p>
          <a:p>
            <a:endParaRPr lang="cs-CZ" sz="2400" dirty="0"/>
          </a:p>
        </p:txBody>
      </p:sp>
    </p:spTree>
    <p:extLst>
      <p:ext uri="{BB962C8B-B14F-4D97-AF65-F5344CB8AC3E}">
        <p14:creationId xmlns:p14="http://schemas.microsoft.com/office/powerpoint/2010/main" val="784016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ADDFED-A891-35CF-7B90-45847606560C}"/>
              </a:ext>
            </a:extLst>
          </p:cNvPr>
          <p:cNvSpPr>
            <a:spLocks noGrp="1"/>
          </p:cNvSpPr>
          <p:nvPr>
            <p:ph type="title"/>
          </p:nvPr>
        </p:nvSpPr>
        <p:spPr/>
        <p:txBody>
          <a:bodyPr/>
          <a:lstStyle/>
          <a:p>
            <a:r>
              <a:rPr lang="cs-CZ" dirty="0"/>
              <a:t>Zkouška podle ISO 18490 </a:t>
            </a:r>
          </a:p>
        </p:txBody>
      </p:sp>
      <p:sp>
        <p:nvSpPr>
          <p:cNvPr id="3" name="Zástupný obsah 2">
            <a:extLst>
              <a:ext uri="{FF2B5EF4-FFF2-40B4-BE49-F238E27FC236}">
                <a16:creationId xmlns:a16="http://schemas.microsoft.com/office/drawing/2014/main" id="{7DB6CBD8-D1FC-37EA-7DD8-A684AE4956D9}"/>
              </a:ext>
            </a:extLst>
          </p:cNvPr>
          <p:cNvSpPr>
            <a:spLocks noGrp="1"/>
          </p:cNvSpPr>
          <p:nvPr>
            <p:ph idx="1"/>
          </p:nvPr>
        </p:nvSpPr>
        <p:spPr/>
        <p:txBody>
          <a:bodyPr/>
          <a:lstStyle/>
          <a:p>
            <a:r>
              <a:rPr lang="cs-CZ" dirty="0"/>
              <a:t>Jmenování odpovědného pracovníka. Jmenuje ho osoba s </a:t>
            </a:r>
            <a:r>
              <a:rPr lang="cs-CZ" dirty="0" err="1"/>
              <a:t>cert</a:t>
            </a:r>
            <a:r>
              <a:rPr lang="cs-CZ" dirty="0"/>
              <a:t>. stupně 3</a:t>
            </a:r>
          </a:p>
          <a:p>
            <a:r>
              <a:rPr lang="cs-CZ" dirty="0"/>
              <a:t>Vytvoření, tisk a ověření zkušebních obrazců</a:t>
            </a:r>
          </a:p>
          <a:p>
            <a:r>
              <a:rPr lang="cs-CZ" dirty="0"/>
              <a:t>Zkouška při 500 – 750 </a:t>
            </a:r>
            <a:r>
              <a:rPr lang="cs-CZ" dirty="0" err="1"/>
              <a:t>lx</a:t>
            </a:r>
            <a:endParaRPr lang="cs-CZ" dirty="0"/>
          </a:p>
          <a:p>
            <a:r>
              <a:rPr lang="cs-CZ" dirty="0"/>
              <a:t>Vzdálenost oka 400 ± 25 mm</a:t>
            </a:r>
          </a:p>
          <a:p>
            <a:r>
              <a:rPr lang="cs-CZ" dirty="0"/>
              <a:t>Vyhovující je rozeznání všech 5 znaků na všech 9 řádcích</a:t>
            </a:r>
          </a:p>
          <a:p>
            <a:endParaRPr lang="cs-CZ" dirty="0"/>
          </a:p>
        </p:txBody>
      </p:sp>
    </p:spTree>
    <p:extLst>
      <p:ext uri="{BB962C8B-B14F-4D97-AF65-F5344CB8AC3E}">
        <p14:creationId xmlns:p14="http://schemas.microsoft.com/office/powerpoint/2010/main" val="11846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EEF9C-2BAC-3D68-031F-3E4E8B94977F}"/>
              </a:ext>
            </a:extLst>
          </p:cNvPr>
          <p:cNvSpPr>
            <a:spLocks noGrp="1"/>
          </p:cNvSpPr>
          <p:nvPr>
            <p:ph type="title"/>
          </p:nvPr>
        </p:nvSpPr>
        <p:spPr/>
        <p:txBody>
          <a:bodyPr/>
          <a:lstStyle/>
          <a:p>
            <a:r>
              <a:rPr lang="cs-CZ" dirty="0"/>
              <a:t>Optotyp ISO 18490</a:t>
            </a:r>
          </a:p>
        </p:txBody>
      </p:sp>
      <p:pic>
        <p:nvPicPr>
          <p:cNvPr id="5" name="Obrázek 4">
            <a:extLst>
              <a:ext uri="{FF2B5EF4-FFF2-40B4-BE49-F238E27FC236}">
                <a16:creationId xmlns:a16="http://schemas.microsoft.com/office/drawing/2014/main" id="{952AD224-DCEB-9FBC-DE81-D7B9BA53157E}"/>
              </a:ext>
            </a:extLst>
          </p:cNvPr>
          <p:cNvPicPr>
            <a:picLocks noChangeAspect="1"/>
          </p:cNvPicPr>
          <p:nvPr/>
        </p:nvPicPr>
        <p:blipFill>
          <a:blip r:embed="rId2"/>
          <a:stretch>
            <a:fillRect/>
          </a:stretch>
        </p:blipFill>
        <p:spPr>
          <a:xfrm>
            <a:off x="683568" y="1484784"/>
            <a:ext cx="7848872" cy="4548160"/>
          </a:xfrm>
          <a:prstGeom prst="rect">
            <a:avLst/>
          </a:prstGeom>
        </p:spPr>
      </p:pic>
    </p:spTree>
    <p:extLst>
      <p:ext uri="{BB962C8B-B14F-4D97-AF65-F5344CB8AC3E}">
        <p14:creationId xmlns:p14="http://schemas.microsoft.com/office/powerpoint/2010/main" val="92225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0C0FB1-2C05-2064-D913-6CF8F0148AC5}"/>
              </a:ext>
            </a:extLst>
          </p:cNvPr>
          <p:cNvSpPr>
            <a:spLocks noGrp="1"/>
          </p:cNvSpPr>
          <p:nvPr>
            <p:ph type="title"/>
          </p:nvPr>
        </p:nvSpPr>
        <p:spPr/>
        <p:txBody>
          <a:bodyPr/>
          <a:lstStyle/>
          <a:p>
            <a:r>
              <a:rPr lang="cs-CZ" dirty="0"/>
              <a:t>Kvalifikační zkouška (stupeň 1,2)</a:t>
            </a:r>
          </a:p>
        </p:txBody>
      </p:sp>
      <p:sp>
        <p:nvSpPr>
          <p:cNvPr id="3" name="Zástupný obsah 2">
            <a:extLst>
              <a:ext uri="{FF2B5EF4-FFF2-40B4-BE49-F238E27FC236}">
                <a16:creationId xmlns:a16="http://schemas.microsoft.com/office/drawing/2014/main" id="{78CEB6D8-0029-21F8-E3B3-C3AE0DAA51B7}"/>
              </a:ext>
            </a:extLst>
          </p:cNvPr>
          <p:cNvSpPr>
            <a:spLocks noGrp="1"/>
          </p:cNvSpPr>
          <p:nvPr>
            <p:ph idx="1"/>
          </p:nvPr>
        </p:nvSpPr>
        <p:spPr/>
        <p:txBody>
          <a:bodyPr/>
          <a:lstStyle/>
          <a:p>
            <a:r>
              <a:rPr lang="cs-CZ" dirty="0"/>
              <a:t>Obecná: </a:t>
            </a:r>
            <a:r>
              <a:rPr lang="cs-CZ" b="1" dirty="0"/>
              <a:t>Min, 40 otázek </a:t>
            </a:r>
            <a:r>
              <a:rPr lang="cs-CZ" dirty="0"/>
              <a:t>x 2 minuty</a:t>
            </a:r>
          </a:p>
          <a:p>
            <a:r>
              <a:rPr lang="cs-CZ" dirty="0"/>
              <a:t>Specifická: Min. 20 otázek x 3 minuty, v případě více sektorů min. 30 otázek</a:t>
            </a:r>
          </a:p>
          <a:p>
            <a:r>
              <a:rPr lang="cs-CZ" dirty="0"/>
              <a:t>Praktická: Min. 2 vzorky v případě jednoho sektoru, min. 1 vzorek z každého sektoru při více sektorech</a:t>
            </a:r>
          </a:p>
          <a:p>
            <a:r>
              <a:rPr lang="cs-CZ" b="1" dirty="0"/>
              <a:t>Instrukce NDT: Pouze pro stupeň 2</a:t>
            </a:r>
          </a:p>
        </p:txBody>
      </p:sp>
    </p:spTree>
    <p:extLst>
      <p:ext uri="{BB962C8B-B14F-4D97-AF65-F5344CB8AC3E}">
        <p14:creationId xmlns:p14="http://schemas.microsoft.com/office/powerpoint/2010/main" val="3606813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32EFA-5313-C19F-47E3-85CF97DA565C}"/>
              </a:ext>
            </a:extLst>
          </p:cNvPr>
          <p:cNvSpPr>
            <a:spLocks noGrp="1"/>
          </p:cNvSpPr>
          <p:nvPr>
            <p:ph type="title"/>
          </p:nvPr>
        </p:nvSpPr>
        <p:spPr/>
        <p:txBody>
          <a:bodyPr/>
          <a:lstStyle/>
          <a:p>
            <a:r>
              <a:rPr lang="cs-CZ" dirty="0"/>
              <a:t>Čas zkoušky</a:t>
            </a:r>
          </a:p>
        </p:txBody>
      </p:sp>
      <p:sp>
        <p:nvSpPr>
          <p:cNvPr id="3" name="Zástupný obsah 2">
            <a:extLst>
              <a:ext uri="{FF2B5EF4-FFF2-40B4-BE49-F238E27FC236}">
                <a16:creationId xmlns:a16="http://schemas.microsoft.com/office/drawing/2014/main" id="{8E007E5E-9821-903E-A464-ED4C42AD315F}"/>
              </a:ext>
            </a:extLst>
          </p:cNvPr>
          <p:cNvSpPr>
            <a:spLocks noGrp="1"/>
          </p:cNvSpPr>
          <p:nvPr>
            <p:ph idx="1"/>
          </p:nvPr>
        </p:nvSpPr>
        <p:spPr/>
        <p:txBody>
          <a:bodyPr/>
          <a:lstStyle/>
          <a:p>
            <a:r>
              <a:rPr lang="cs-CZ" sz="2800" dirty="0"/>
              <a:t>Obecná: Min, 40 otázek x 2 minuty</a:t>
            </a:r>
          </a:p>
          <a:p>
            <a:r>
              <a:rPr lang="cs-CZ" sz="2800" dirty="0"/>
              <a:t>Specifická: Min. 20 otázek x 3 minuty, v případě více sektorů min. 30 otázek</a:t>
            </a:r>
          </a:p>
          <a:p>
            <a:r>
              <a:rPr lang="cs-CZ" sz="2800" dirty="0"/>
              <a:t>Praktická: Stanovuje COP, (</a:t>
            </a:r>
            <a:r>
              <a:rPr lang="cs-CZ" sz="2800" dirty="0" err="1"/>
              <a:t>DOMka</a:t>
            </a:r>
            <a:r>
              <a:rPr lang="cs-CZ" sz="2800" dirty="0"/>
              <a:t> </a:t>
            </a:r>
            <a:r>
              <a:rPr lang="cs-CZ" sz="2800" b="1" dirty="0"/>
              <a:t>max. </a:t>
            </a:r>
            <a:r>
              <a:rPr lang="pl-PL" sz="2800" b="1" dirty="0"/>
              <a:t>90 minut </a:t>
            </a:r>
            <a:r>
              <a:rPr lang="pl-PL" sz="2800" dirty="0"/>
              <a:t>pro jeden vzorek, u objemových metod 120 minut na jeden vzorek). </a:t>
            </a:r>
          </a:p>
          <a:p>
            <a:r>
              <a:rPr lang="pl-PL" sz="2800" dirty="0"/>
              <a:t>Instrukce: </a:t>
            </a:r>
            <a:r>
              <a:rPr lang="cs-CZ" sz="2800" dirty="0"/>
              <a:t>Stanovuje COP, (</a:t>
            </a:r>
            <a:r>
              <a:rPr lang="cs-CZ" sz="2800" dirty="0" err="1"/>
              <a:t>DOMka</a:t>
            </a:r>
            <a:r>
              <a:rPr lang="cs-CZ" sz="2800" dirty="0"/>
              <a:t> max. </a:t>
            </a:r>
            <a:r>
              <a:rPr lang="pl-PL" sz="2800" dirty="0"/>
              <a:t>60 minut)</a:t>
            </a:r>
          </a:p>
          <a:p>
            <a:endParaRPr lang="cs-CZ" dirty="0"/>
          </a:p>
        </p:txBody>
      </p:sp>
    </p:spTree>
    <p:extLst>
      <p:ext uri="{BB962C8B-B14F-4D97-AF65-F5344CB8AC3E}">
        <p14:creationId xmlns:p14="http://schemas.microsoft.com/office/powerpoint/2010/main" val="341519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96DAC541-7B7A-43D3-8B79-37D633B846F1}">
                <asvg:svgBlip xmlns:asvg="http://schemas.microsoft.com/office/drawing/2016/SVG/main" r:embed="rId3"/>
              </a:ext>
            </a:extLst>
          </a:blip>
          <a:srcRect/>
          <a:stretch>
            <a:fillRect t="7000" b="7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92B13C-F573-3E0E-AA2D-C960CA5084A0}"/>
              </a:ext>
            </a:extLst>
          </p:cNvPr>
          <p:cNvSpPr>
            <a:spLocks noGrp="1"/>
          </p:cNvSpPr>
          <p:nvPr>
            <p:ph type="title"/>
          </p:nvPr>
        </p:nvSpPr>
        <p:spPr/>
        <p:txBody>
          <a:bodyPr/>
          <a:lstStyle/>
          <a:p>
            <a:r>
              <a:rPr lang="cs-CZ" dirty="0">
                <a:solidFill>
                  <a:schemeClr val="tx1"/>
                </a:solidFill>
              </a:rPr>
              <a:t>Norma ISO 9712:2021</a:t>
            </a:r>
          </a:p>
        </p:txBody>
      </p:sp>
      <p:sp>
        <p:nvSpPr>
          <p:cNvPr id="3" name="Zástupný obsah 2">
            <a:extLst>
              <a:ext uri="{FF2B5EF4-FFF2-40B4-BE49-F238E27FC236}">
                <a16:creationId xmlns:a16="http://schemas.microsoft.com/office/drawing/2014/main" id="{E36B5EB3-82E7-B8C3-7F96-DD3D57176588}"/>
              </a:ext>
            </a:extLst>
          </p:cNvPr>
          <p:cNvSpPr>
            <a:spLocks noGrp="1"/>
          </p:cNvSpPr>
          <p:nvPr>
            <p:ph idx="1"/>
          </p:nvPr>
        </p:nvSpPr>
        <p:spPr/>
        <p:txBody>
          <a:bodyPr/>
          <a:lstStyle/>
          <a:p>
            <a:r>
              <a:rPr lang="cs-CZ" dirty="0"/>
              <a:t>Platí od 01.10.2022</a:t>
            </a:r>
          </a:p>
          <a:p>
            <a:r>
              <a:rPr lang="cs-CZ" dirty="0"/>
              <a:t>Poměrně dost změn</a:t>
            </a:r>
          </a:p>
          <a:p>
            <a:r>
              <a:rPr lang="cs-CZ" dirty="0"/>
              <a:t>Přednáška není ve sborníku</a:t>
            </a:r>
          </a:p>
          <a:p>
            <a:endParaRPr lang="cs-CZ" dirty="0"/>
          </a:p>
        </p:txBody>
      </p:sp>
    </p:spTree>
    <p:extLst>
      <p:ext uri="{BB962C8B-B14F-4D97-AF65-F5344CB8AC3E}">
        <p14:creationId xmlns:p14="http://schemas.microsoft.com/office/powerpoint/2010/main" val="1302451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0C0FB1-2C05-2064-D913-6CF8F0148AC5}"/>
              </a:ext>
            </a:extLst>
          </p:cNvPr>
          <p:cNvSpPr>
            <a:spLocks noGrp="1"/>
          </p:cNvSpPr>
          <p:nvPr>
            <p:ph type="title"/>
          </p:nvPr>
        </p:nvSpPr>
        <p:spPr/>
        <p:txBody>
          <a:bodyPr/>
          <a:lstStyle/>
          <a:p>
            <a:r>
              <a:rPr lang="cs-CZ" dirty="0"/>
              <a:t>Kvalifikační zkouška</a:t>
            </a:r>
          </a:p>
        </p:txBody>
      </p:sp>
      <p:graphicFrame>
        <p:nvGraphicFramePr>
          <p:cNvPr id="5" name="Zástupný obsah 4">
            <a:extLst>
              <a:ext uri="{FF2B5EF4-FFF2-40B4-BE49-F238E27FC236}">
                <a16:creationId xmlns:a16="http://schemas.microsoft.com/office/drawing/2014/main" id="{C204AC89-E22B-7514-5C6F-BF727339AB76}"/>
              </a:ext>
            </a:extLst>
          </p:cNvPr>
          <p:cNvGraphicFramePr>
            <a:graphicFrameLocks noGrp="1"/>
          </p:cNvGraphicFramePr>
          <p:nvPr>
            <p:ph idx="1"/>
            <p:extLst>
              <p:ext uri="{D42A27DB-BD31-4B8C-83A1-F6EECF244321}">
                <p14:modId xmlns:p14="http://schemas.microsoft.com/office/powerpoint/2010/main" val="2021835633"/>
              </p:ext>
            </p:extLst>
          </p:nvPr>
        </p:nvGraphicFramePr>
        <p:xfrm>
          <a:off x="467544" y="1556792"/>
          <a:ext cx="7992887" cy="4176464"/>
        </p:xfrm>
        <a:graphic>
          <a:graphicData uri="http://schemas.openxmlformats.org/drawingml/2006/table">
            <a:tbl>
              <a:tblPr firstRow="1" firstCol="1" bandRow="1">
                <a:tableStyleId>{5C22544A-7EE6-4342-B048-85BDC9FD1C3A}</a:tableStyleId>
              </a:tblPr>
              <a:tblGrid>
                <a:gridCol w="1402715">
                  <a:extLst>
                    <a:ext uri="{9D8B030D-6E8A-4147-A177-3AD203B41FA5}">
                      <a16:colId xmlns:a16="http://schemas.microsoft.com/office/drawing/2014/main" val="3757471424"/>
                    </a:ext>
                  </a:extLst>
                </a:gridCol>
                <a:gridCol w="2372619">
                  <a:extLst>
                    <a:ext uri="{9D8B030D-6E8A-4147-A177-3AD203B41FA5}">
                      <a16:colId xmlns:a16="http://schemas.microsoft.com/office/drawing/2014/main" val="4088835004"/>
                    </a:ext>
                  </a:extLst>
                </a:gridCol>
                <a:gridCol w="2111521">
                  <a:extLst>
                    <a:ext uri="{9D8B030D-6E8A-4147-A177-3AD203B41FA5}">
                      <a16:colId xmlns:a16="http://schemas.microsoft.com/office/drawing/2014/main" val="3132381180"/>
                    </a:ext>
                  </a:extLst>
                </a:gridCol>
                <a:gridCol w="2106032">
                  <a:extLst>
                    <a:ext uri="{9D8B030D-6E8A-4147-A177-3AD203B41FA5}">
                      <a16:colId xmlns:a16="http://schemas.microsoft.com/office/drawing/2014/main" val="2851731141"/>
                    </a:ext>
                  </a:extLst>
                </a:gridCol>
              </a:tblGrid>
              <a:tr h="361599">
                <a:tc>
                  <a:txBody>
                    <a:bodyPr/>
                    <a:lstStyle/>
                    <a:p>
                      <a:pPr>
                        <a:spcBef>
                          <a:spcPts val="300"/>
                        </a:spcBef>
                      </a:pPr>
                      <a:r>
                        <a:rPr lang="cs-CZ" sz="1000" dirty="0">
                          <a:effectLst/>
                        </a:rPr>
                        <a:t>Zkouška</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000">
                          <a:effectLst/>
                        </a:rPr>
                        <a:t>Certifikační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pPr>
                      <a:r>
                        <a:rPr lang="cs-CZ" sz="1000">
                          <a:effectLst/>
                        </a:rPr>
                        <a:t>Obnovení </a:t>
                      </a:r>
                      <a:r>
                        <a:rPr lang="cs-CZ" sz="1000" baseline="30000">
                          <a:effectLst/>
                        </a:rPr>
                        <a:t>1</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000">
                          <a:effectLst/>
                        </a:rPr>
                        <a:t>Recertifikační</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34167"/>
                  </a:ext>
                </a:extLst>
              </a:tr>
              <a:tr h="813597">
                <a:tc>
                  <a:txBody>
                    <a:bodyPr/>
                    <a:lstStyle/>
                    <a:p>
                      <a:pPr>
                        <a:spcBef>
                          <a:spcPts val="300"/>
                        </a:spcBef>
                      </a:pPr>
                      <a:r>
                        <a:rPr lang="cs-CZ" sz="1000">
                          <a:effectLst/>
                        </a:rPr>
                        <a:t>Obecná</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a:effectLst/>
                        </a:rPr>
                        <a:t>Min. 40 otázek</a:t>
                      </a:r>
                    </a:p>
                    <a:p>
                      <a:pPr algn="ctr">
                        <a:spcBef>
                          <a:spcPts val="300"/>
                        </a:spcBef>
                      </a:pPr>
                      <a:r>
                        <a:rPr lang="cs-CZ" sz="1200">
                          <a:effectLst/>
                        </a:rPr>
                        <a:t>Max. 80 minut</a:t>
                      </a:r>
                      <a:endParaRPr lang="cs-C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a:effectLst/>
                        </a:rPr>
                        <a:t>---</a:t>
                      </a:r>
                      <a:endParaRPr lang="cs-C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a:effectLst/>
                        </a:rPr>
                        <a:t>---</a:t>
                      </a:r>
                      <a:endParaRPr lang="cs-C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980786"/>
                  </a:ext>
                </a:extLst>
              </a:tr>
              <a:tr h="1175196">
                <a:tc>
                  <a:txBody>
                    <a:bodyPr/>
                    <a:lstStyle/>
                    <a:p>
                      <a:pPr>
                        <a:spcBef>
                          <a:spcPts val="300"/>
                        </a:spcBef>
                      </a:pPr>
                      <a:r>
                        <a:rPr lang="cs-CZ" sz="1000" dirty="0">
                          <a:effectLst/>
                        </a:rPr>
                        <a:t>Specifická</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Min. 20 otázek (1 sektor) nebo </a:t>
                      </a:r>
                    </a:p>
                    <a:p>
                      <a:pPr algn="ctr">
                        <a:spcBef>
                          <a:spcPts val="300"/>
                        </a:spcBef>
                      </a:pPr>
                      <a:r>
                        <a:rPr lang="cs-CZ" sz="1200" dirty="0">
                          <a:effectLst/>
                        </a:rPr>
                        <a:t>min. 30 otázek (více sektorů)</a:t>
                      </a:r>
                    </a:p>
                    <a:p>
                      <a:pPr algn="ctr">
                        <a:spcBef>
                          <a:spcPts val="300"/>
                        </a:spcBef>
                      </a:pPr>
                      <a:r>
                        <a:rPr lang="cs-CZ" sz="1200" dirty="0">
                          <a:effectLst/>
                        </a:rPr>
                        <a:t>Max. 60 (90) minut</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a:effectLst/>
                        </a:rPr>
                        <a:t>---</a:t>
                      </a:r>
                      <a:endParaRPr lang="cs-C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a:effectLst/>
                        </a:rPr>
                        <a:t>---</a:t>
                      </a:r>
                      <a:endParaRPr lang="cs-C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84226"/>
                  </a:ext>
                </a:extLst>
              </a:tr>
              <a:tr h="723197">
                <a:tc>
                  <a:txBody>
                    <a:bodyPr/>
                    <a:lstStyle/>
                    <a:p>
                      <a:pPr>
                        <a:spcBef>
                          <a:spcPts val="300"/>
                        </a:spcBef>
                      </a:pPr>
                      <a:r>
                        <a:rPr lang="cs-CZ" sz="1000">
                          <a:effectLst/>
                        </a:rPr>
                        <a:t>Praktická</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Min. 2 vzorky v případě jednoho sektoru, min. 1 vzorek z každého sektoru při více sektorech</a:t>
                      </a:r>
                    </a:p>
                  </a:txBody>
                  <a:tcPr marL="68580" marR="68580" marT="0" marB="0" anchor="ctr"/>
                </a:tc>
                <a:tc>
                  <a:txBody>
                    <a:bodyPr/>
                    <a:lstStyle/>
                    <a:p>
                      <a:pPr algn="ctr">
                        <a:spcBef>
                          <a:spcPts val="300"/>
                        </a:spcBef>
                      </a:pPr>
                      <a:r>
                        <a:rPr lang="cs-CZ" sz="1200" dirty="0">
                          <a:effectLst/>
                        </a:rPr>
                        <a:t>Min. 50 % vzorků pro certifikaci, čas viz předchozí snímek</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Počet vzorků a čas viz předchozí snímek</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9645264"/>
                  </a:ext>
                </a:extLst>
              </a:tr>
              <a:tr h="813597">
                <a:tc>
                  <a:txBody>
                    <a:bodyPr/>
                    <a:lstStyle/>
                    <a:p>
                      <a:pPr>
                        <a:spcBef>
                          <a:spcPts val="300"/>
                        </a:spcBef>
                      </a:pPr>
                      <a:r>
                        <a:rPr lang="cs-CZ" sz="1000">
                          <a:effectLst/>
                        </a:rPr>
                        <a:t>Vypracování instrukce NDT</a:t>
                      </a:r>
                      <a:endParaRPr lang="cs-C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Pouze pro stupeň 2</a:t>
                      </a:r>
                    </a:p>
                    <a:p>
                      <a:pPr algn="ctr">
                        <a:spcBef>
                          <a:spcPts val="300"/>
                        </a:spcBef>
                      </a:pPr>
                      <a:r>
                        <a:rPr lang="cs-CZ" sz="1200" dirty="0">
                          <a:effectLst/>
                        </a:rPr>
                        <a:t>Čas viz předchozí snímek</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Pouze pro stupeň 2</a:t>
                      </a:r>
                    </a:p>
                    <a:p>
                      <a:pPr algn="ctr">
                        <a:spcBef>
                          <a:spcPts val="300"/>
                        </a:spcBef>
                      </a:pPr>
                      <a:r>
                        <a:rPr lang="cs-CZ" sz="1200" dirty="0">
                          <a:effectLst/>
                        </a:rPr>
                        <a:t>Čas viz předchozí snímek</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pPr>
                      <a:r>
                        <a:rPr lang="cs-CZ" sz="1200" dirty="0">
                          <a:effectLst/>
                        </a:rPr>
                        <a:t>Pouze pro stupeň 2</a:t>
                      </a:r>
                    </a:p>
                    <a:p>
                      <a:pPr algn="ctr">
                        <a:spcBef>
                          <a:spcPts val="300"/>
                        </a:spcBef>
                      </a:pPr>
                      <a:r>
                        <a:rPr lang="cs-CZ" sz="1200" dirty="0">
                          <a:effectLst/>
                        </a:rPr>
                        <a:t>Čas viz předchozí snímek</a:t>
                      </a:r>
                      <a:endParaRPr lang="cs-C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0431447"/>
                  </a:ext>
                </a:extLst>
              </a:tr>
              <a:tr h="289278">
                <a:tc gridSpan="4">
                  <a:txBody>
                    <a:bodyPr/>
                    <a:lstStyle/>
                    <a:p>
                      <a:pPr marL="342900" lvl="0" indent="-342900">
                        <a:spcBef>
                          <a:spcPts val="300"/>
                        </a:spcBef>
                        <a:buFont typeface="+mj-lt"/>
                        <a:buAutoNum type="arabicParenR"/>
                      </a:pPr>
                      <a:r>
                        <a:rPr lang="cs-CZ" sz="800" dirty="0">
                          <a:effectLst/>
                        </a:rPr>
                        <a:t>Pro obnovení lze namísto zkoušky využít doklad o úspěšném splnění požadavků strukturovaného kreditního systému</a:t>
                      </a:r>
                      <a:endParaRPr lang="cs-C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25863147"/>
                  </a:ext>
                </a:extLst>
              </a:tr>
            </a:tbl>
          </a:graphicData>
        </a:graphic>
      </p:graphicFrame>
    </p:spTree>
    <p:extLst>
      <p:ext uri="{BB962C8B-B14F-4D97-AF65-F5344CB8AC3E}">
        <p14:creationId xmlns:p14="http://schemas.microsoft.com/office/powerpoint/2010/main" val="48777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90A2A6-192E-3A11-A73D-C568EF36A4BE}"/>
              </a:ext>
            </a:extLst>
          </p:cNvPr>
          <p:cNvSpPr>
            <a:spLocks noGrp="1"/>
          </p:cNvSpPr>
          <p:nvPr>
            <p:ph type="title"/>
          </p:nvPr>
        </p:nvSpPr>
        <p:spPr/>
        <p:txBody>
          <a:bodyPr/>
          <a:lstStyle/>
          <a:p>
            <a:r>
              <a:rPr lang="cs-CZ" dirty="0"/>
              <a:t>Hodnocení zkoušky</a:t>
            </a:r>
          </a:p>
        </p:txBody>
      </p:sp>
      <p:sp>
        <p:nvSpPr>
          <p:cNvPr id="3" name="Zástupný obsah 2">
            <a:extLst>
              <a:ext uri="{FF2B5EF4-FFF2-40B4-BE49-F238E27FC236}">
                <a16:creationId xmlns:a16="http://schemas.microsoft.com/office/drawing/2014/main" id="{917D0B4A-97A3-63B1-6C80-6E4C9418FB87}"/>
              </a:ext>
            </a:extLst>
          </p:cNvPr>
          <p:cNvSpPr>
            <a:spLocks noGrp="1"/>
          </p:cNvSpPr>
          <p:nvPr>
            <p:ph idx="1"/>
          </p:nvPr>
        </p:nvSpPr>
        <p:spPr/>
        <p:txBody>
          <a:bodyPr/>
          <a:lstStyle/>
          <a:p>
            <a:r>
              <a:rPr lang="cs-CZ" dirty="0"/>
              <a:t>Min. 70 % z každé části</a:t>
            </a:r>
          </a:p>
          <a:p>
            <a:r>
              <a:rPr lang="cs-CZ" dirty="0"/>
              <a:t>Min. 70 % každý vzorek praktické části</a:t>
            </a:r>
          </a:p>
          <a:p>
            <a:r>
              <a:rPr lang="cs-CZ" dirty="0"/>
              <a:t>V případě neúspěšné instrukce se opakuje pouze instrukce bez praktické části</a:t>
            </a:r>
          </a:p>
          <a:p>
            <a:r>
              <a:rPr lang="cs-CZ" dirty="0"/>
              <a:t>V případě neúspěšného vzorku praktické části se opakuje celá praktická část (stejný počet vzorků) bez instrukce</a:t>
            </a:r>
          </a:p>
        </p:txBody>
      </p:sp>
    </p:spTree>
    <p:extLst>
      <p:ext uri="{BB962C8B-B14F-4D97-AF65-F5344CB8AC3E}">
        <p14:creationId xmlns:p14="http://schemas.microsoft.com/office/powerpoint/2010/main" val="58793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9590D-4D8E-8FCC-4D07-386CD6F15EE3}"/>
              </a:ext>
            </a:extLst>
          </p:cNvPr>
          <p:cNvSpPr>
            <a:spLocks noGrp="1"/>
          </p:cNvSpPr>
          <p:nvPr>
            <p:ph type="title"/>
          </p:nvPr>
        </p:nvSpPr>
        <p:spPr/>
        <p:txBody>
          <a:bodyPr/>
          <a:lstStyle/>
          <a:p>
            <a:r>
              <a:rPr lang="cs-CZ" dirty="0"/>
              <a:t>Opakování zkoušky</a:t>
            </a:r>
          </a:p>
        </p:txBody>
      </p:sp>
      <p:sp>
        <p:nvSpPr>
          <p:cNvPr id="3" name="Zástupný obsah 2">
            <a:extLst>
              <a:ext uri="{FF2B5EF4-FFF2-40B4-BE49-F238E27FC236}">
                <a16:creationId xmlns:a16="http://schemas.microsoft.com/office/drawing/2014/main" id="{37D418C7-D2A9-F481-39DC-905F14D9B7EF}"/>
              </a:ext>
            </a:extLst>
          </p:cNvPr>
          <p:cNvSpPr>
            <a:spLocks noGrp="1"/>
          </p:cNvSpPr>
          <p:nvPr>
            <p:ph idx="1"/>
          </p:nvPr>
        </p:nvSpPr>
        <p:spPr/>
        <p:txBody>
          <a:bodyPr/>
          <a:lstStyle/>
          <a:p>
            <a:r>
              <a:rPr lang="cs-CZ" sz="2800" dirty="0"/>
              <a:t>Uchazeč, který neuspěje, může neúspěšnou zkoušku opakovat nejvýše dvakrát. Uchazeč opakuje pouze část(i) ve kterých neuspěl</a:t>
            </a:r>
          </a:p>
          <a:p>
            <a:r>
              <a:rPr lang="cs-CZ" sz="2800" dirty="0"/>
              <a:t>Uchazeč, který neuspěje ve dvou opakovaných zkouškách z jedné nebo více částí, musí absolvovat další školení, které je přijatelné pro certifikační orgán, a musí znovu složit všechny částí zkoušky. </a:t>
            </a:r>
          </a:p>
        </p:txBody>
      </p:sp>
    </p:spTree>
    <p:extLst>
      <p:ext uri="{BB962C8B-B14F-4D97-AF65-F5344CB8AC3E}">
        <p14:creationId xmlns:p14="http://schemas.microsoft.com/office/powerpoint/2010/main" val="3205668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D3C8AB-BA04-F2AA-B2FC-07695E5D9243}"/>
              </a:ext>
            </a:extLst>
          </p:cNvPr>
          <p:cNvSpPr>
            <a:spLocks noGrp="1"/>
          </p:cNvSpPr>
          <p:nvPr>
            <p:ph type="title"/>
          </p:nvPr>
        </p:nvSpPr>
        <p:spPr/>
        <p:txBody>
          <a:bodyPr/>
          <a:lstStyle/>
          <a:p>
            <a:r>
              <a:rPr lang="cs-CZ" dirty="0"/>
              <a:t>Certifikát podle ISO 9712 a foto</a:t>
            </a:r>
          </a:p>
        </p:txBody>
      </p:sp>
      <p:sp>
        <p:nvSpPr>
          <p:cNvPr id="3" name="Zástupný obsah 2">
            <a:extLst>
              <a:ext uri="{FF2B5EF4-FFF2-40B4-BE49-F238E27FC236}">
                <a16:creationId xmlns:a16="http://schemas.microsoft.com/office/drawing/2014/main" id="{24C6EB98-94DA-65CA-6827-26AC92DC2BB2}"/>
              </a:ext>
            </a:extLst>
          </p:cNvPr>
          <p:cNvSpPr>
            <a:spLocks noGrp="1"/>
          </p:cNvSpPr>
          <p:nvPr>
            <p:ph idx="1"/>
          </p:nvPr>
        </p:nvSpPr>
        <p:spPr/>
        <p:txBody>
          <a:bodyPr/>
          <a:lstStyle/>
          <a:p>
            <a:r>
              <a:rPr lang="cs-CZ" dirty="0"/>
              <a:t>Certifikát musí obsahovat jedinečnou identifikaci (např. fotografie nebo odkaz na identifikaci fotografie podle čísla); Na certifikát NDT byl přidán text „</a:t>
            </a:r>
            <a:r>
              <a:rPr lang="cs-CZ" i="1" dirty="0"/>
              <a:t>Nedílnou součástí tohoto certifikátu je průkaz certifikovaného pracovníka NDT obsahující fotografii certifikovaného pracovníka.“</a:t>
            </a:r>
          </a:p>
        </p:txBody>
      </p:sp>
    </p:spTree>
    <p:extLst>
      <p:ext uri="{BB962C8B-B14F-4D97-AF65-F5344CB8AC3E}">
        <p14:creationId xmlns:p14="http://schemas.microsoft.com/office/powerpoint/2010/main" val="2019156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BFD35-BD20-F6BF-E393-2268FA6820DA}"/>
              </a:ext>
            </a:extLst>
          </p:cNvPr>
          <p:cNvSpPr>
            <a:spLocks noGrp="1"/>
          </p:cNvSpPr>
          <p:nvPr>
            <p:ph type="title"/>
          </p:nvPr>
        </p:nvSpPr>
        <p:spPr/>
        <p:txBody>
          <a:bodyPr/>
          <a:lstStyle/>
          <a:p>
            <a:r>
              <a:rPr lang="cs-CZ" dirty="0"/>
              <a:t>Certifikát – odkaz na foto</a:t>
            </a:r>
          </a:p>
        </p:txBody>
      </p:sp>
      <p:pic>
        <p:nvPicPr>
          <p:cNvPr id="9" name="Obrázek 8">
            <a:extLst>
              <a:ext uri="{FF2B5EF4-FFF2-40B4-BE49-F238E27FC236}">
                <a16:creationId xmlns:a16="http://schemas.microsoft.com/office/drawing/2014/main" id="{43E0112C-9507-80C6-0F55-1C243549C714}"/>
              </a:ext>
            </a:extLst>
          </p:cNvPr>
          <p:cNvPicPr>
            <a:picLocks noChangeAspect="1"/>
          </p:cNvPicPr>
          <p:nvPr/>
        </p:nvPicPr>
        <p:blipFill>
          <a:blip r:embed="rId2"/>
          <a:stretch>
            <a:fillRect/>
          </a:stretch>
        </p:blipFill>
        <p:spPr>
          <a:xfrm>
            <a:off x="467544" y="1628800"/>
            <a:ext cx="8136904" cy="3627295"/>
          </a:xfrm>
          <a:prstGeom prst="rect">
            <a:avLst/>
          </a:prstGeom>
        </p:spPr>
      </p:pic>
    </p:spTree>
    <p:extLst>
      <p:ext uri="{BB962C8B-B14F-4D97-AF65-F5344CB8AC3E}">
        <p14:creationId xmlns:p14="http://schemas.microsoft.com/office/powerpoint/2010/main" val="1428668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36F7E-694B-5E21-D85A-64D892F91DAE}"/>
              </a:ext>
            </a:extLst>
          </p:cNvPr>
          <p:cNvSpPr>
            <a:spLocks noGrp="1"/>
          </p:cNvSpPr>
          <p:nvPr>
            <p:ph type="title"/>
          </p:nvPr>
        </p:nvSpPr>
        <p:spPr/>
        <p:txBody>
          <a:bodyPr/>
          <a:lstStyle/>
          <a:p>
            <a:r>
              <a:rPr lang="cs-CZ" dirty="0"/>
              <a:t>Obnovení po 5 ti letech</a:t>
            </a:r>
          </a:p>
        </p:txBody>
      </p:sp>
      <p:sp>
        <p:nvSpPr>
          <p:cNvPr id="3" name="Zástupný obsah 2">
            <a:extLst>
              <a:ext uri="{FF2B5EF4-FFF2-40B4-BE49-F238E27FC236}">
                <a16:creationId xmlns:a16="http://schemas.microsoft.com/office/drawing/2014/main" id="{E3A838E8-E683-CCE9-AEDA-485E608B7580}"/>
              </a:ext>
            </a:extLst>
          </p:cNvPr>
          <p:cNvSpPr>
            <a:spLocks noGrp="1"/>
          </p:cNvSpPr>
          <p:nvPr>
            <p:ph idx="1"/>
          </p:nvPr>
        </p:nvSpPr>
        <p:spPr/>
        <p:txBody>
          <a:bodyPr/>
          <a:lstStyle/>
          <a:p>
            <a:r>
              <a:rPr lang="cs-CZ" sz="2400" dirty="0"/>
              <a:t>Zraková způsobilost</a:t>
            </a:r>
          </a:p>
          <a:p>
            <a:r>
              <a:rPr lang="cs-CZ" sz="2400" dirty="0"/>
              <a:t>Prohlášení o pokračující uspokojivé pracovní činnosti bez významného přerušení – </a:t>
            </a:r>
            <a:r>
              <a:rPr lang="cs-CZ" sz="2400" b="1" dirty="0"/>
              <a:t>pokud není splněno, nelze využít kreditní systém!</a:t>
            </a:r>
          </a:p>
          <a:p>
            <a:r>
              <a:rPr lang="cs-CZ" sz="2400" dirty="0"/>
              <a:t>Doklad o úspěšném splnění požadavků strukturovaného kreditního systému </a:t>
            </a:r>
          </a:p>
          <a:p>
            <a:r>
              <a:rPr lang="cs-CZ" sz="2400" dirty="0"/>
              <a:t>nebo</a:t>
            </a:r>
          </a:p>
          <a:p>
            <a:r>
              <a:rPr lang="cs-CZ" sz="2400" dirty="0"/>
              <a:t>Doklad o úspěšném absolvování praktické části zkoušky s tou výjimkou, že musí sestávat z minimálně 50 % zkušebních vzorků požadovaných pro certifikaci</a:t>
            </a:r>
          </a:p>
          <a:p>
            <a:endParaRPr lang="cs-CZ" sz="2000" dirty="0"/>
          </a:p>
        </p:txBody>
      </p:sp>
    </p:spTree>
    <p:extLst>
      <p:ext uri="{BB962C8B-B14F-4D97-AF65-F5344CB8AC3E}">
        <p14:creationId xmlns:p14="http://schemas.microsoft.com/office/powerpoint/2010/main" val="17063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9B12FB-AA7D-83A1-188E-E1A4201DCCA6}"/>
              </a:ext>
            </a:extLst>
          </p:cNvPr>
          <p:cNvSpPr>
            <a:spLocks noGrp="1"/>
          </p:cNvSpPr>
          <p:nvPr>
            <p:ph type="title"/>
          </p:nvPr>
        </p:nvSpPr>
        <p:spPr/>
        <p:txBody>
          <a:bodyPr/>
          <a:lstStyle/>
          <a:p>
            <a:r>
              <a:rPr lang="cs-CZ" dirty="0"/>
              <a:t>Strukturovaný kreditní systém</a:t>
            </a:r>
          </a:p>
        </p:txBody>
      </p:sp>
      <p:sp>
        <p:nvSpPr>
          <p:cNvPr id="3" name="Zástupný obsah 2">
            <a:extLst>
              <a:ext uri="{FF2B5EF4-FFF2-40B4-BE49-F238E27FC236}">
                <a16:creationId xmlns:a16="http://schemas.microsoft.com/office/drawing/2014/main" id="{6238C61D-16C8-2E38-12BC-69017967D8C8}"/>
              </a:ext>
            </a:extLst>
          </p:cNvPr>
          <p:cNvSpPr>
            <a:spLocks noGrp="1"/>
          </p:cNvSpPr>
          <p:nvPr>
            <p:ph idx="1"/>
          </p:nvPr>
        </p:nvSpPr>
        <p:spPr/>
        <p:txBody>
          <a:bodyPr/>
          <a:lstStyle/>
          <a:p>
            <a:r>
              <a:rPr lang="cs-CZ" dirty="0"/>
              <a:t>Dosažení minimálně 100 bodů během 5 letého obnovovacího období</a:t>
            </a:r>
          </a:p>
          <a:p>
            <a:r>
              <a:rPr lang="cs-CZ" dirty="0"/>
              <a:t>U stupně 1, je min. 75 ze 100 bodů požadováno v části A tabulky C.1.</a:t>
            </a:r>
          </a:p>
          <a:p>
            <a:r>
              <a:rPr lang="cs-CZ" dirty="0"/>
              <a:t>U stupně 2 nebo 3 je min. 50 ze 100 bodů požadováno v části A tabulky C.1.</a:t>
            </a:r>
          </a:p>
          <a:p>
            <a:endParaRPr lang="cs-CZ" dirty="0"/>
          </a:p>
        </p:txBody>
      </p:sp>
    </p:spTree>
    <p:extLst>
      <p:ext uri="{BB962C8B-B14F-4D97-AF65-F5344CB8AC3E}">
        <p14:creationId xmlns:p14="http://schemas.microsoft.com/office/powerpoint/2010/main" val="194364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9F96EB-AC2C-5A48-10F6-9D7906E123EE}"/>
              </a:ext>
            </a:extLst>
          </p:cNvPr>
          <p:cNvSpPr>
            <a:spLocks noGrp="1"/>
          </p:cNvSpPr>
          <p:nvPr>
            <p:ph type="title"/>
          </p:nvPr>
        </p:nvSpPr>
        <p:spPr/>
        <p:txBody>
          <a:bodyPr/>
          <a:lstStyle/>
          <a:p>
            <a:r>
              <a:rPr lang="cs-CZ" dirty="0"/>
              <a:t>Kreditní systém – část A</a:t>
            </a:r>
          </a:p>
        </p:txBody>
      </p:sp>
      <p:graphicFrame>
        <p:nvGraphicFramePr>
          <p:cNvPr id="5" name="Tabulka 4">
            <a:extLst>
              <a:ext uri="{FF2B5EF4-FFF2-40B4-BE49-F238E27FC236}">
                <a16:creationId xmlns:a16="http://schemas.microsoft.com/office/drawing/2014/main" id="{BA7D9507-04D1-86DE-D046-570BB596E9F5}"/>
              </a:ext>
            </a:extLst>
          </p:cNvPr>
          <p:cNvGraphicFramePr>
            <a:graphicFrameLocks noGrp="1"/>
          </p:cNvGraphicFramePr>
          <p:nvPr/>
        </p:nvGraphicFramePr>
        <p:xfrm>
          <a:off x="467544" y="1700808"/>
          <a:ext cx="8064896" cy="3184411"/>
        </p:xfrm>
        <a:graphic>
          <a:graphicData uri="http://schemas.openxmlformats.org/drawingml/2006/table">
            <a:tbl>
              <a:tblPr firstRow="1" firstCol="1" bandRow="1">
                <a:tableStyleId>{5C22544A-7EE6-4342-B048-85BDC9FD1C3A}</a:tableStyleId>
              </a:tblPr>
              <a:tblGrid>
                <a:gridCol w="723361">
                  <a:extLst>
                    <a:ext uri="{9D8B030D-6E8A-4147-A177-3AD203B41FA5}">
                      <a16:colId xmlns:a16="http://schemas.microsoft.com/office/drawing/2014/main" val="3418647612"/>
                    </a:ext>
                  </a:extLst>
                </a:gridCol>
                <a:gridCol w="1428352">
                  <a:extLst>
                    <a:ext uri="{9D8B030D-6E8A-4147-A177-3AD203B41FA5}">
                      <a16:colId xmlns:a16="http://schemas.microsoft.com/office/drawing/2014/main" val="4107558775"/>
                    </a:ext>
                  </a:extLst>
                </a:gridCol>
                <a:gridCol w="719389">
                  <a:extLst>
                    <a:ext uri="{9D8B030D-6E8A-4147-A177-3AD203B41FA5}">
                      <a16:colId xmlns:a16="http://schemas.microsoft.com/office/drawing/2014/main" val="2382614770"/>
                    </a:ext>
                  </a:extLst>
                </a:gridCol>
                <a:gridCol w="624224">
                  <a:extLst>
                    <a:ext uri="{9D8B030D-6E8A-4147-A177-3AD203B41FA5}">
                      <a16:colId xmlns:a16="http://schemas.microsoft.com/office/drawing/2014/main" val="3287153032"/>
                    </a:ext>
                  </a:extLst>
                </a:gridCol>
                <a:gridCol w="625835">
                  <a:extLst>
                    <a:ext uri="{9D8B030D-6E8A-4147-A177-3AD203B41FA5}">
                      <a16:colId xmlns:a16="http://schemas.microsoft.com/office/drawing/2014/main" val="217068998"/>
                    </a:ext>
                  </a:extLst>
                </a:gridCol>
                <a:gridCol w="719389">
                  <a:extLst>
                    <a:ext uri="{9D8B030D-6E8A-4147-A177-3AD203B41FA5}">
                      <a16:colId xmlns:a16="http://schemas.microsoft.com/office/drawing/2014/main" val="3753232102"/>
                    </a:ext>
                  </a:extLst>
                </a:gridCol>
                <a:gridCol w="624224">
                  <a:extLst>
                    <a:ext uri="{9D8B030D-6E8A-4147-A177-3AD203B41FA5}">
                      <a16:colId xmlns:a16="http://schemas.microsoft.com/office/drawing/2014/main" val="2978514097"/>
                    </a:ext>
                  </a:extLst>
                </a:gridCol>
                <a:gridCol w="625835">
                  <a:extLst>
                    <a:ext uri="{9D8B030D-6E8A-4147-A177-3AD203B41FA5}">
                      <a16:colId xmlns:a16="http://schemas.microsoft.com/office/drawing/2014/main" val="3148626371"/>
                    </a:ext>
                  </a:extLst>
                </a:gridCol>
                <a:gridCol w="719389">
                  <a:extLst>
                    <a:ext uri="{9D8B030D-6E8A-4147-A177-3AD203B41FA5}">
                      <a16:colId xmlns:a16="http://schemas.microsoft.com/office/drawing/2014/main" val="3500855959"/>
                    </a:ext>
                  </a:extLst>
                </a:gridCol>
                <a:gridCol w="624224">
                  <a:extLst>
                    <a:ext uri="{9D8B030D-6E8A-4147-A177-3AD203B41FA5}">
                      <a16:colId xmlns:a16="http://schemas.microsoft.com/office/drawing/2014/main" val="3950168833"/>
                    </a:ext>
                  </a:extLst>
                </a:gridCol>
                <a:gridCol w="630674">
                  <a:extLst>
                    <a:ext uri="{9D8B030D-6E8A-4147-A177-3AD203B41FA5}">
                      <a16:colId xmlns:a16="http://schemas.microsoft.com/office/drawing/2014/main" val="1956551740"/>
                    </a:ext>
                  </a:extLst>
                </a:gridCol>
              </a:tblGrid>
              <a:tr h="159221">
                <a:tc>
                  <a:txBody>
                    <a:bodyPr/>
                    <a:lstStyle/>
                    <a:p>
                      <a:pPr algn="ctr">
                        <a:spcBef>
                          <a:spcPts val="300"/>
                        </a:spcBef>
                        <a:spcAft>
                          <a:spcPts val="300"/>
                        </a:spcAft>
                      </a:pP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gridSpan="3">
                  <a:txBody>
                    <a:bodyPr/>
                    <a:lstStyle/>
                    <a:p>
                      <a:pPr algn="ctr">
                        <a:spcBef>
                          <a:spcPts val="300"/>
                        </a:spcBef>
                        <a:spcAft>
                          <a:spcPts val="300"/>
                        </a:spcAft>
                      </a:pPr>
                      <a:r>
                        <a:rPr lang="cs-CZ" sz="900">
                          <a:effectLst/>
                        </a:rPr>
                        <a:t>Stupeň 1</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hMerge="1">
                  <a:txBody>
                    <a:bodyPr/>
                    <a:lstStyle/>
                    <a:p>
                      <a:endParaRPr lang="cs-CZ"/>
                    </a:p>
                  </a:txBody>
                  <a:tcPr/>
                </a:tc>
                <a:tc hMerge="1">
                  <a:txBody>
                    <a:bodyPr/>
                    <a:lstStyle/>
                    <a:p>
                      <a:endParaRPr lang="cs-CZ"/>
                    </a:p>
                  </a:txBody>
                  <a:tcPr/>
                </a:tc>
                <a:tc gridSpan="3">
                  <a:txBody>
                    <a:bodyPr/>
                    <a:lstStyle/>
                    <a:p>
                      <a:pPr algn="ctr">
                        <a:spcBef>
                          <a:spcPts val="300"/>
                        </a:spcBef>
                        <a:spcAft>
                          <a:spcPts val="300"/>
                        </a:spcAft>
                      </a:pPr>
                      <a:r>
                        <a:rPr lang="cs-CZ" sz="900">
                          <a:effectLst/>
                        </a:rPr>
                        <a:t>Stupeň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hMerge="1">
                  <a:txBody>
                    <a:bodyPr/>
                    <a:lstStyle/>
                    <a:p>
                      <a:endParaRPr lang="cs-CZ"/>
                    </a:p>
                  </a:txBody>
                  <a:tcPr/>
                </a:tc>
                <a:tc hMerge="1">
                  <a:txBody>
                    <a:bodyPr/>
                    <a:lstStyle/>
                    <a:p>
                      <a:endParaRPr lang="cs-CZ"/>
                    </a:p>
                  </a:txBody>
                  <a:tcPr/>
                </a:tc>
                <a:tc gridSpan="3">
                  <a:txBody>
                    <a:bodyPr/>
                    <a:lstStyle/>
                    <a:p>
                      <a:pPr algn="ctr">
                        <a:spcBef>
                          <a:spcPts val="300"/>
                        </a:spcBef>
                        <a:spcAft>
                          <a:spcPts val="300"/>
                        </a:spcAft>
                      </a:pPr>
                      <a:r>
                        <a:rPr lang="cs-CZ" sz="900">
                          <a:effectLst/>
                        </a:rPr>
                        <a:t>Stupeň 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8934317"/>
                  </a:ext>
                </a:extLst>
              </a:tr>
              <a:tr h="955323">
                <a:tc>
                  <a:txBody>
                    <a:bodyPr/>
                    <a:lstStyle/>
                    <a:p>
                      <a:pPr algn="ctr">
                        <a:spcBef>
                          <a:spcPts val="300"/>
                        </a:spcBef>
                        <a:spcAft>
                          <a:spcPts val="300"/>
                        </a:spcAft>
                      </a:pPr>
                      <a:r>
                        <a:rPr lang="cs-CZ" sz="900">
                          <a:effectLst/>
                        </a:rPr>
                        <a:t>Polož­ka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4163484769"/>
                  </a:ext>
                </a:extLst>
              </a:tr>
              <a:tr h="159221">
                <a:tc>
                  <a:txBody>
                    <a:bodyPr/>
                    <a:lstStyle/>
                    <a:p>
                      <a:pPr algn="ctr">
                        <a:spcBef>
                          <a:spcPts val="300"/>
                        </a:spcBef>
                        <a:spcAft>
                          <a:spcPts val="300"/>
                        </a:spcAft>
                      </a:pPr>
                      <a:r>
                        <a:rPr lang="cs-CZ" sz="900">
                          <a:effectLst/>
                        </a:rPr>
                        <a:t>1</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Bef>
                          <a:spcPts val="300"/>
                        </a:spcBef>
                        <a:spcAft>
                          <a:spcPts val="300"/>
                        </a:spcAft>
                      </a:pPr>
                      <a:r>
                        <a:rPr lang="cs-CZ" sz="900" dirty="0">
                          <a:effectLst/>
                        </a:rPr>
                        <a:t>Výkon činností NDT </a:t>
                      </a:r>
                      <a:r>
                        <a:rPr lang="cs-CZ" sz="900" baseline="30000" dirty="0">
                          <a:effectLst/>
                        </a:rPr>
                        <a:t>a</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95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95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dirty="0">
                          <a:effectLst/>
                        </a:rPr>
                        <a:t>95</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45994720"/>
                  </a:ext>
                </a:extLst>
              </a:tr>
              <a:tr h="318441">
                <a:tc>
                  <a:txBody>
                    <a:bodyPr/>
                    <a:lstStyle/>
                    <a:p>
                      <a:pPr algn="ctr">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Bef>
                          <a:spcPts val="300"/>
                        </a:spcBef>
                        <a:spcAft>
                          <a:spcPts val="300"/>
                        </a:spcAft>
                      </a:pPr>
                      <a:r>
                        <a:rPr lang="cs-CZ" sz="900">
                          <a:effectLst/>
                        </a:rPr>
                        <a:t>Absolvování teoretického školení v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dirty="0">
                          <a:effectLst/>
                        </a:rPr>
                        <a:t>15</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489184629"/>
                  </a:ext>
                </a:extLst>
              </a:tr>
              <a:tr h="318441">
                <a:tc>
                  <a:txBody>
                    <a:bodyPr/>
                    <a:lstStyle/>
                    <a:p>
                      <a:pPr algn="ctr">
                        <a:spcBef>
                          <a:spcPts val="300"/>
                        </a:spcBef>
                        <a:spcAft>
                          <a:spcPts val="300"/>
                        </a:spcAft>
                      </a:pPr>
                      <a:r>
                        <a:rPr lang="cs-CZ" sz="900">
                          <a:effectLst/>
                        </a:rPr>
                        <a:t>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Bef>
                          <a:spcPts val="300"/>
                        </a:spcBef>
                        <a:spcAft>
                          <a:spcPts val="300"/>
                        </a:spcAft>
                      </a:pPr>
                      <a:r>
                        <a:rPr lang="cs-CZ" sz="900">
                          <a:effectLst/>
                        </a:rPr>
                        <a:t>Absolvování praktického školení v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326054637"/>
                  </a:ext>
                </a:extLst>
              </a:tr>
              <a:tr h="636882">
                <a:tc>
                  <a:txBody>
                    <a:bodyPr/>
                    <a:lstStyle/>
                    <a:p>
                      <a:pPr algn="ctr">
                        <a:spcBef>
                          <a:spcPts val="300"/>
                        </a:spcBef>
                        <a:spcAft>
                          <a:spcPts val="300"/>
                        </a:spcAft>
                      </a:pPr>
                      <a:r>
                        <a:rPr lang="cs-CZ" sz="900">
                          <a:effectLst/>
                        </a:rPr>
                        <a:t>4</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Bef>
                          <a:spcPts val="300"/>
                        </a:spcBef>
                        <a:spcAft>
                          <a:spcPts val="300"/>
                        </a:spcAft>
                      </a:pPr>
                      <a:r>
                        <a:rPr lang="cs-CZ" sz="900">
                          <a:effectLst/>
                        </a:rPr>
                        <a:t>Poskytnutí praktického nebo teoretického výcviku NDT v uvažované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75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75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742056100"/>
                  </a:ext>
                </a:extLst>
              </a:tr>
              <a:tr h="636882">
                <a:tc>
                  <a:txBody>
                    <a:bodyPr/>
                    <a:lstStyle/>
                    <a:p>
                      <a:pPr algn="ctr">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spcBef>
                          <a:spcPts val="300"/>
                        </a:spcBef>
                        <a:spcAft>
                          <a:spcPts val="300"/>
                        </a:spcAft>
                      </a:pPr>
                      <a:r>
                        <a:rPr lang="cs-CZ" sz="900">
                          <a:effectLst/>
                        </a:rPr>
                        <a:t>Účast na výzkumných aktivitách v oblasti NDT nebo na inženýrství NDT (viz příloha 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ctr">
                        <a:spcBef>
                          <a:spcPts val="300"/>
                        </a:spcBef>
                        <a:spcAft>
                          <a:spcPts val="300"/>
                        </a:spcAft>
                      </a:pPr>
                      <a:r>
                        <a:rPr lang="cs-CZ" sz="900">
                          <a:effectLst/>
                        </a:rPr>
                        <a:t>1 / týden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60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týden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60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 / týden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tc>
                  <a:txBody>
                    <a:bodyPr/>
                    <a:lstStyle/>
                    <a:p>
                      <a:pPr algn="ctr">
                        <a:spcBef>
                          <a:spcPts val="300"/>
                        </a:spcBef>
                        <a:spcAft>
                          <a:spcPts val="300"/>
                        </a:spcAft>
                      </a:pPr>
                      <a:r>
                        <a:rPr lang="cs-CZ" sz="900" dirty="0">
                          <a:effectLst/>
                        </a:rPr>
                        <a:t>60</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838987165"/>
                  </a:ext>
                </a:extLst>
              </a:tr>
            </a:tbl>
          </a:graphicData>
        </a:graphic>
      </p:graphicFrame>
    </p:spTree>
    <p:extLst>
      <p:ext uri="{BB962C8B-B14F-4D97-AF65-F5344CB8AC3E}">
        <p14:creationId xmlns:p14="http://schemas.microsoft.com/office/powerpoint/2010/main" val="357817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9F96EB-AC2C-5A48-10F6-9D7906E123EE}"/>
              </a:ext>
            </a:extLst>
          </p:cNvPr>
          <p:cNvSpPr>
            <a:spLocks noGrp="1"/>
          </p:cNvSpPr>
          <p:nvPr>
            <p:ph type="title"/>
          </p:nvPr>
        </p:nvSpPr>
        <p:spPr/>
        <p:txBody>
          <a:bodyPr/>
          <a:lstStyle/>
          <a:p>
            <a:r>
              <a:rPr lang="cs-CZ" dirty="0"/>
              <a:t>Kreditní systém – část B</a:t>
            </a:r>
          </a:p>
        </p:txBody>
      </p:sp>
      <p:graphicFrame>
        <p:nvGraphicFramePr>
          <p:cNvPr id="9" name="Tabulka 8">
            <a:extLst>
              <a:ext uri="{FF2B5EF4-FFF2-40B4-BE49-F238E27FC236}">
                <a16:creationId xmlns:a16="http://schemas.microsoft.com/office/drawing/2014/main" id="{65BDC3A3-6982-A113-2991-D045B1D12EE5}"/>
              </a:ext>
            </a:extLst>
          </p:cNvPr>
          <p:cNvGraphicFramePr>
            <a:graphicFrameLocks noGrp="1"/>
          </p:cNvGraphicFramePr>
          <p:nvPr/>
        </p:nvGraphicFramePr>
        <p:xfrm>
          <a:off x="611560" y="1484784"/>
          <a:ext cx="7704854" cy="4376884"/>
        </p:xfrm>
        <a:graphic>
          <a:graphicData uri="http://schemas.openxmlformats.org/drawingml/2006/table">
            <a:tbl>
              <a:tblPr firstRow="1" firstCol="1" bandRow="1">
                <a:tableStyleId>{5C22544A-7EE6-4342-B048-85BDC9FD1C3A}</a:tableStyleId>
              </a:tblPr>
              <a:tblGrid>
                <a:gridCol w="718237">
                  <a:extLst>
                    <a:ext uri="{9D8B030D-6E8A-4147-A177-3AD203B41FA5}">
                      <a16:colId xmlns:a16="http://schemas.microsoft.com/office/drawing/2014/main" val="996256971"/>
                    </a:ext>
                  </a:extLst>
                </a:gridCol>
                <a:gridCol w="1337419">
                  <a:extLst>
                    <a:ext uri="{9D8B030D-6E8A-4147-A177-3AD203B41FA5}">
                      <a16:colId xmlns:a16="http://schemas.microsoft.com/office/drawing/2014/main" val="1963316444"/>
                    </a:ext>
                  </a:extLst>
                </a:gridCol>
                <a:gridCol w="687273">
                  <a:extLst>
                    <a:ext uri="{9D8B030D-6E8A-4147-A177-3AD203B41FA5}">
                      <a16:colId xmlns:a16="http://schemas.microsoft.com/office/drawing/2014/main" val="1726757172"/>
                    </a:ext>
                  </a:extLst>
                </a:gridCol>
                <a:gridCol w="596355">
                  <a:extLst>
                    <a:ext uri="{9D8B030D-6E8A-4147-A177-3AD203B41FA5}">
                      <a16:colId xmlns:a16="http://schemas.microsoft.com/office/drawing/2014/main" val="425443565"/>
                    </a:ext>
                  </a:extLst>
                </a:gridCol>
                <a:gridCol w="597897">
                  <a:extLst>
                    <a:ext uri="{9D8B030D-6E8A-4147-A177-3AD203B41FA5}">
                      <a16:colId xmlns:a16="http://schemas.microsoft.com/office/drawing/2014/main" val="4193683766"/>
                    </a:ext>
                  </a:extLst>
                </a:gridCol>
                <a:gridCol w="687273">
                  <a:extLst>
                    <a:ext uri="{9D8B030D-6E8A-4147-A177-3AD203B41FA5}">
                      <a16:colId xmlns:a16="http://schemas.microsoft.com/office/drawing/2014/main" val="3623625816"/>
                    </a:ext>
                  </a:extLst>
                </a:gridCol>
                <a:gridCol w="596355">
                  <a:extLst>
                    <a:ext uri="{9D8B030D-6E8A-4147-A177-3AD203B41FA5}">
                      <a16:colId xmlns:a16="http://schemas.microsoft.com/office/drawing/2014/main" val="2201574565"/>
                    </a:ext>
                  </a:extLst>
                </a:gridCol>
                <a:gridCol w="597897">
                  <a:extLst>
                    <a:ext uri="{9D8B030D-6E8A-4147-A177-3AD203B41FA5}">
                      <a16:colId xmlns:a16="http://schemas.microsoft.com/office/drawing/2014/main" val="3600537822"/>
                    </a:ext>
                  </a:extLst>
                </a:gridCol>
                <a:gridCol w="687273">
                  <a:extLst>
                    <a:ext uri="{9D8B030D-6E8A-4147-A177-3AD203B41FA5}">
                      <a16:colId xmlns:a16="http://schemas.microsoft.com/office/drawing/2014/main" val="2610989899"/>
                    </a:ext>
                  </a:extLst>
                </a:gridCol>
                <a:gridCol w="596355">
                  <a:extLst>
                    <a:ext uri="{9D8B030D-6E8A-4147-A177-3AD203B41FA5}">
                      <a16:colId xmlns:a16="http://schemas.microsoft.com/office/drawing/2014/main" val="2360280714"/>
                    </a:ext>
                  </a:extLst>
                </a:gridCol>
                <a:gridCol w="602520">
                  <a:extLst>
                    <a:ext uri="{9D8B030D-6E8A-4147-A177-3AD203B41FA5}">
                      <a16:colId xmlns:a16="http://schemas.microsoft.com/office/drawing/2014/main" val="2898708643"/>
                    </a:ext>
                  </a:extLst>
                </a:gridCol>
              </a:tblGrid>
              <a:tr h="130443">
                <a:tc>
                  <a:txBody>
                    <a:bodyPr/>
                    <a:lstStyle/>
                    <a:p>
                      <a:pPr algn="ctr">
                        <a:lnSpc>
                          <a:spcPct val="107000"/>
                        </a:lnSpc>
                        <a:spcBef>
                          <a:spcPts val="300"/>
                        </a:spcBef>
                        <a:spcAft>
                          <a:spcPts val="300"/>
                        </a:spcAft>
                      </a:pP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gridSpan="3">
                  <a:txBody>
                    <a:bodyPr/>
                    <a:lstStyle/>
                    <a:p>
                      <a:pPr algn="ctr">
                        <a:lnSpc>
                          <a:spcPct val="107000"/>
                        </a:lnSpc>
                        <a:spcBef>
                          <a:spcPts val="300"/>
                        </a:spcBef>
                        <a:spcAft>
                          <a:spcPts val="300"/>
                        </a:spcAft>
                      </a:pPr>
                      <a:r>
                        <a:rPr lang="cs-CZ" sz="900">
                          <a:effectLst/>
                        </a:rPr>
                        <a:t>Stupeň 1</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hMerge="1">
                  <a:txBody>
                    <a:bodyPr/>
                    <a:lstStyle/>
                    <a:p>
                      <a:endParaRPr lang="cs-CZ"/>
                    </a:p>
                  </a:txBody>
                  <a:tcPr/>
                </a:tc>
                <a:tc hMerge="1">
                  <a:txBody>
                    <a:bodyPr/>
                    <a:lstStyle/>
                    <a:p>
                      <a:endParaRPr lang="cs-CZ"/>
                    </a:p>
                  </a:txBody>
                  <a:tcPr/>
                </a:tc>
                <a:tc gridSpan="3">
                  <a:txBody>
                    <a:bodyPr/>
                    <a:lstStyle/>
                    <a:p>
                      <a:pPr algn="ctr">
                        <a:lnSpc>
                          <a:spcPct val="107000"/>
                        </a:lnSpc>
                        <a:spcBef>
                          <a:spcPts val="300"/>
                        </a:spcBef>
                        <a:spcAft>
                          <a:spcPts val="300"/>
                        </a:spcAft>
                      </a:pPr>
                      <a:r>
                        <a:rPr lang="cs-CZ" sz="900">
                          <a:effectLst/>
                        </a:rPr>
                        <a:t>Stupeň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hMerge="1">
                  <a:txBody>
                    <a:bodyPr/>
                    <a:lstStyle/>
                    <a:p>
                      <a:endParaRPr lang="cs-CZ"/>
                    </a:p>
                  </a:txBody>
                  <a:tcPr/>
                </a:tc>
                <a:tc hMerge="1">
                  <a:txBody>
                    <a:bodyPr/>
                    <a:lstStyle/>
                    <a:p>
                      <a:endParaRPr lang="cs-CZ"/>
                    </a:p>
                  </a:txBody>
                  <a:tcPr/>
                </a:tc>
                <a:tc gridSpan="3">
                  <a:txBody>
                    <a:bodyPr/>
                    <a:lstStyle/>
                    <a:p>
                      <a:pPr algn="ctr">
                        <a:lnSpc>
                          <a:spcPct val="107000"/>
                        </a:lnSpc>
                        <a:spcBef>
                          <a:spcPts val="300"/>
                        </a:spcBef>
                        <a:spcAft>
                          <a:spcPts val="300"/>
                        </a:spcAft>
                      </a:pPr>
                      <a:r>
                        <a:rPr lang="cs-CZ" sz="900">
                          <a:effectLst/>
                        </a:rPr>
                        <a:t>Stupeň 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10176878"/>
                  </a:ext>
                </a:extLst>
              </a:tr>
              <a:tr h="782845">
                <a:tc>
                  <a:txBody>
                    <a:bodyPr/>
                    <a:lstStyle/>
                    <a:p>
                      <a:pPr algn="ctr">
                        <a:lnSpc>
                          <a:spcPct val="107000"/>
                        </a:lnSpc>
                        <a:spcBef>
                          <a:spcPts val="300"/>
                        </a:spcBef>
                        <a:spcAft>
                          <a:spcPts val="300"/>
                        </a:spcAft>
                      </a:pPr>
                      <a:r>
                        <a:rPr lang="cs-CZ" sz="900">
                          <a:effectLst/>
                        </a:rPr>
                        <a:t>Polož­ka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Body udělené za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rok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Maximální počet bodů za 5 let činností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2141509904"/>
                  </a:ext>
                </a:extLst>
              </a:tr>
              <a:tr h="552450">
                <a:tc>
                  <a:txBody>
                    <a:bodyPr/>
                    <a:lstStyle/>
                    <a:p>
                      <a:pPr algn="ctr">
                        <a:lnSpc>
                          <a:spcPct val="107000"/>
                        </a:lnSpc>
                        <a:spcBef>
                          <a:spcPts val="300"/>
                        </a:spcBef>
                        <a:spcAft>
                          <a:spcPts val="300"/>
                        </a:spcAft>
                      </a:pPr>
                      <a:r>
                        <a:rPr lang="cs-CZ" sz="900">
                          <a:effectLst/>
                        </a:rPr>
                        <a:t>6</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Účast na odborném semináři/příspěvek z oblasti metody nebo techniky</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tc>
                <a:tc>
                  <a:txBody>
                    <a:bodyPr/>
                    <a:lstStyle/>
                    <a:p>
                      <a:pPr algn="ctr">
                        <a:lnSpc>
                          <a:spcPct val="107000"/>
                        </a:lnSpc>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1655125306"/>
                  </a:ext>
                </a:extLst>
              </a:tr>
              <a:tr h="693119">
                <a:tc>
                  <a:txBody>
                    <a:bodyPr/>
                    <a:lstStyle/>
                    <a:p>
                      <a:pPr algn="ctr">
                        <a:lnSpc>
                          <a:spcPct val="107000"/>
                        </a:lnSpc>
                        <a:spcBef>
                          <a:spcPts val="300"/>
                        </a:spcBef>
                        <a:spcAft>
                          <a:spcPts val="300"/>
                        </a:spcAft>
                      </a:pPr>
                      <a:r>
                        <a:rPr lang="cs-CZ" sz="900">
                          <a:effectLst/>
                        </a:rPr>
                        <a:t>7</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Prezentace na odborném semináře/příspěvek z oblasti metody nebo techniky</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tc>
                <a:tc>
                  <a:txBody>
                    <a:bodyPr/>
                    <a:lstStyle/>
                    <a:p>
                      <a:pPr algn="ctr">
                        <a:lnSpc>
                          <a:spcPct val="107000"/>
                        </a:lnSpc>
                        <a:spcBef>
                          <a:spcPts val="300"/>
                        </a:spcBef>
                        <a:spcAft>
                          <a:spcPts val="300"/>
                        </a:spcAft>
                      </a:pPr>
                      <a:r>
                        <a:rPr lang="cs-CZ" sz="900">
                          <a:effectLst/>
                        </a:rPr>
                        <a:t>1 / prezentace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prezentace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prezentace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56890223"/>
                  </a:ext>
                </a:extLst>
              </a:tr>
              <a:tr h="693119">
                <a:tc>
                  <a:txBody>
                    <a:bodyPr/>
                    <a:lstStyle/>
                    <a:p>
                      <a:pPr algn="ctr">
                        <a:lnSpc>
                          <a:spcPct val="107000"/>
                        </a:lnSpc>
                        <a:spcBef>
                          <a:spcPts val="300"/>
                        </a:spcBef>
                        <a:spcAft>
                          <a:spcPts val="300"/>
                        </a:spcAft>
                      </a:pPr>
                      <a:r>
                        <a:rPr lang="cs-CZ" sz="900">
                          <a:effectLst/>
                        </a:rPr>
                        <a:t>8</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Aktuální individuální členství ve společnosti NDT nebo ve společnosti související s NDT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tc>
                <a:tc>
                  <a:txBody>
                    <a:bodyPr/>
                    <a:lstStyle/>
                    <a:p>
                      <a:pPr algn="ctr">
                        <a:lnSpc>
                          <a:spcPct val="107000"/>
                        </a:lnSpc>
                        <a:spcBef>
                          <a:spcPts val="300"/>
                        </a:spcBef>
                        <a:spcAft>
                          <a:spcPts val="300"/>
                        </a:spcAft>
                      </a:pPr>
                      <a:r>
                        <a:rPr lang="cs-CZ" sz="900">
                          <a:effectLst/>
                        </a:rPr>
                        <a:t>1 / členství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členství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členství</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1261127091"/>
                  </a:ext>
                </a:extLst>
              </a:tr>
              <a:tr h="552450">
                <a:tc>
                  <a:txBody>
                    <a:bodyPr/>
                    <a:lstStyle/>
                    <a:p>
                      <a:pPr algn="ctr">
                        <a:lnSpc>
                          <a:spcPct val="107000"/>
                        </a:lnSpc>
                        <a:spcBef>
                          <a:spcPts val="300"/>
                        </a:spcBef>
                        <a:spcAft>
                          <a:spcPts val="300"/>
                        </a:spcAft>
                      </a:pPr>
                      <a:r>
                        <a:rPr lang="cs-CZ" sz="900">
                          <a:effectLst/>
                        </a:rPr>
                        <a:t>9</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Technický dohled a školení pracovníků/praktikantů NDT v příslušné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 / mentoring</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 / školený</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40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3839991190"/>
                  </a:ext>
                </a:extLst>
              </a:tr>
              <a:tr h="411781">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Účast nebo vedení v normalizačních a technických komisích</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komise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 / komise</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4</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3064155879"/>
                  </a:ext>
                </a:extLst>
              </a:tr>
              <a:tr h="411781">
                <a:tc>
                  <a:txBody>
                    <a:bodyPr/>
                    <a:lstStyle/>
                    <a:p>
                      <a:pPr algn="ctr">
                        <a:lnSpc>
                          <a:spcPct val="107000"/>
                        </a:lnSpc>
                        <a:spcBef>
                          <a:spcPts val="300"/>
                        </a:spcBef>
                        <a:spcAft>
                          <a:spcPts val="300"/>
                        </a:spcAft>
                      </a:pPr>
                      <a:r>
                        <a:rPr lang="cs-CZ" sz="900">
                          <a:effectLst/>
                        </a:rPr>
                        <a:t>11</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nSpc>
                          <a:spcPct val="107000"/>
                        </a:lnSpc>
                        <a:spcBef>
                          <a:spcPts val="300"/>
                        </a:spcBef>
                        <a:spcAft>
                          <a:spcPts val="300"/>
                        </a:spcAft>
                      </a:pPr>
                      <a:r>
                        <a:rPr lang="cs-CZ" sz="900">
                          <a:effectLst/>
                        </a:rPr>
                        <a:t>Výkon technické role NDT v rámci certifikačního orgánu</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N/A</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 /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30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2 / činnost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a:effectLst/>
                        </a:rPr>
                        <a:t>10</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tc>
                  <a:txBody>
                    <a:bodyPr/>
                    <a:lstStyle/>
                    <a:p>
                      <a:pPr algn="ctr">
                        <a:lnSpc>
                          <a:spcPct val="107000"/>
                        </a:lnSpc>
                        <a:spcBef>
                          <a:spcPts val="300"/>
                        </a:spcBef>
                        <a:spcAft>
                          <a:spcPts val="300"/>
                        </a:spcAft>
                      </a:pPr>
                      <a:r>
                        <a:rPr lang="cs-CZ" sz="900" dirty="0">
                          <a:effectLst/>
                        </a:rPr>
                        <a:t>40</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95" marR="34695" marT="0" marB="0" anchor="ctr"/>
                </a:tc>
                <a:extLst>
                  <a:ext uri="{0D108BD9-81ED-4DB2-BD59-A6C34878D82A}">
                    <a16:rowId xmlns:a16="http://schemas.microsoft.com/office/drawing/2014/main" val="3197867310"/>
                  </a:ext>
                </a:extLst>
              </a:tr>
            </a:tbl>
          </a:graphicData>
        </a:graphic>
      </p:graphicFrame>
    </p:spTree>
    <p:extLst>
      <p:ext uri="{BB962C8B-B14F-4D97-AF65-F5344CB8AC3E}">
        <p14:creationId xmlns:p14="http://schemas.microsoft.com/office/powerpoint/2010/main" val="10695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ABDDE7-BC20-FCD7-56BE-B5B345F337B1}"/>
              </a:ext>
            </a:extLst>
          </p:cNvPr>
          <p:cNvSpPr>
            <a:spLocks noGrp="1"/>
          </p:cNvSpPr>
          <p:nvPr>
            <p:ph type="title"/>
          </p:nvPr>
        </p:nvSpPr>
        <p:spPr/>
        <p:txBody>
          <a:bodyPr/>
          <a:lstStyle/>
          <a:p>
            <a:r>
              <a:rPr lang="cs-CZ" dirty="0"/>
              <a:t>Systém DOM – ZO 13</a:t>
            </a:r>
          </a:p>
        </p:txBody>
      </p:sp>
      <p:sp>
        <p:nvSpPr>
          <p:cNvPr id="3" name="Zástupný obsah 2">
            <a:extLst>
              <a:ext uri="{FF2B5EF4-FFF2-40B4-BE49-F238E27FC236}">
                <a16:creationId xmlns:a16="http://schemas.microsoft.com/office/drawing/2014/main" id="{D20D50C8-50AB-0751-3F30-B0D1FF270C79}"/>
              </a:ext>
            </a:extLst>
          </p:cNvPr>
          <p:cNvSpPr>
            <a:spLocks noGrp="1"/>
          </p:cNvSpPr>
          <p:nvPr>
            <p:ph idx="1"/>
          </p:nvPr>
        </p:nvSpPr>
        <p:spPr/>
        <p:txBody>
          <a:bodyPr/>
          <a:lstStyle/>
          <a:p>
            <a:r>
              <a:rPr lang="cs-CZ" dirty="0"/>
              <a:t>Po pěti letech podá uchazeč žádost o obnovení</a:t>
            </a:r>
          </a:p>
          <a:p>
            <a:r>
              <a:rPr lang="cs-CZ" dirty="0"/>
              <a:t>Vyplní přílohu č. 2 - kreditní systém</a:t>
            </a:r>
          </a:p>
          <a:p>
            <a:r>
              <a:rPr lang="cs-CZ" dirty="0"/>
              <a:t>COP přezkoumá</a:t>
            </a:r>
          </a:p>
          <a:p>
            <a:r>
              <a:rPr lang="cs-CZ" dirty="0"/>
              <a:t>V případě splnění vydáme certifikát</a:t>
            </a:r>
          </a:p>
          <a:p>
            <a:r>
              <a:rPr lang="cs-CZ" dirty="0"/>
              <a:t>V případě nesplnění kreditního systému musí absolvovat zkoušku v rozsahu pro obnovení (50% vzorků + instrukce)</a:t>
            </a:r>
          </a:p>
          <a:p>
            <a:endParaRPr lang="cs-CZ" dirty="0"/>
          </a:p>
        </p:txBody>
      </p:sp>
    </p:spTree>
    <p:extLst>
      <p:ext uri="{BB962C8B-B14F-4D97-AF65-F5344CB8AC3E}">
        <p14:creationId xmlns:p14="http://schemas.microsoft.com/office/powerpoint/2010/main" val="423114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A2338-8460-92EA-D852-0BB39D374FC0}"/>
              </a:ext>
            </a:extLst>
          </p:cNvPr>
          <p:cNvSpPr>
            <a:spLocks noGrp="1"/>
          </p:cNvSpPr>
          <p:nvPr>
            <p:ph type="title"/>
          </p:nvPr>
        </p:nvSpPr>
        <p:spPr/>
        <p:txBody>
          <a:bodyPr/>
          <a:lstStyle/>
          <a:p>
            <a:r>
              <a:rPr lang="cs-CZ" sz="4000" dirty="0"/>
              <a:t>Připomenutí – k čemu je ISO 9712</a:t>
            </a:r>
          </a:p>
        </p:txBody>
      </p:sp>
      <p:sp>
        <p:nvSpPr>
          <p:cNvPr id="3" name="Zástupný obsah 2">
            <a:extLst>
              <a:ext uri="{FF2B5EF4-FFF2-40B4-BE49-F238E27FC236}">
                <a16:creationId xmlns:a16="http://schemas.microsoft.com/office/drawing/2014/main" id="{41F49B86-1547-A022-57C4-4CFF73CC1072}"/>
              </a:ext>
            </a:extLst>
          </p:cNvPr>
          <p:cNvSpPr>
            <a:spLocks noGrp="1"/>
          </p:cNvSpPr>
          <p:nvPr>
            <p:ph idx="1"/>
          </p:nvPr>
        </p:nvSpPr>
        <p:spPr/>
        <p:txBody>
          <a:bodyPr/>
          <a:lstStyle/>
          <a:p>
            <a:r>
              <a:rPr lang="cs-CZ" dirty="0"/>
              <a:t>Školení, kvalifikace a certifikace pracovníků pro průmyslové NDT</a:t>
            </a:r>
          </a:p>
          <a:p>
            <a:r>
              <a:rPr lang="cs-CZ" dirty="0"/>
              <a:t>Výraz „průmyslové“ znamená vyloučení použití v oblasti lékařství</a:t>
            </a:r>
          </a:p>
        </p:txBody>
      </p:sp>
    </p:spTree>
    <p:extLst>
      <p:ext uri="{BB962C8B-B14F-4D97-AF65-F5344CB8AC3E}">
        <p14:creationId xmlns:p14="http://schemas.microsoft.com/office/powerpoint/2010/main" val="532109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C0F066-782C-2542-402C-83B32581B62D}"/>
              </a:ext>
            </a:extLst>
          </p:cNvPr>
          <p:cNvSpPr>
            <a:spLocks noGrp="1"/>
          </p:cNvSpPr>
          <p:nvPr>
            <p:ph type="title"/>
          </p:nvPr>
        </p:nvSpPr>
        <p:spPr/>
        <p:txBody>
          <a:bodyPr/>
          <a:lstStyle/>
          <a:p>
            <a:r>
              <a:rPr lang="cs-CZ" dirty="0"/>
              <a:t>Kreditní systém – formulář DOM</a:t>
            </a:r>
          </a:p>
        </p:txBody>
      </p:sp>
      <p:sp>
        <p:nvSpPr>
          <p:cNvPr id="3" name="Zástupný obsah 2">
            <a:extLst>
              <a:ext uri="{FF2B5EF4-FFF2-40B4-BE49-F238E27FC236}">
                <a16:creationId xmlns:a16="http://schemas.microsoft.com/office/drawing/2014/main" id="{D0442089-D51D-BE3F-344F-F252AD8F4428}"/>
              </a:ext>
            </a:extLst>
          </p:cNvPr>
          <p:cNvSpPr>
            <a:spLocks noGrp="1"/>
          </p:cNvSpPr>
          <p:nvPr>
            <p:ph idx="1"/>
          </p:nvPr>
        </p:nvSpPr>
        <p:spPr>
          <a:xfrm>
            <a:off x="609600" y="1600200"/>
            <a:ext cx="7924800" cy="604664"/>
          </a:xfrm>
        </p:spPr>
        <p:txBody>
          <a:bodyPr/>
          <a:lstStyle/>
          <a:p>
            <a:r>
              <a:rPr lang="cs-CZ" dirty="0"/>
              <a:t>Část A</a:t>
            </a:r>
          </a:p>
        </p:txBody>
      </p:sp>
      <p:graphicFrame>
        <p:nvGraphicFramePr>
          <p:cNvPr id="4" name="Tabulka 3">
            <a:extLst>
              <a:ext uri="{FF2B5EF4-FFF2-40B4-BE49-F238E27FC236}">
                <a16:creationId xmlns:a16="http://schemas.microsoft.com/office/drawing/2014/main" id="{FC4E804F-F1DD-85B9-1C27-9E205795092B}"/>
              </a:ext>
            </a:extLst>
          </p:cNvPr>
          <p:cNvGraphicFramePr>
            <a:graphicFrameLocks noGrp="1"/>
          </p:cNvGraphicFramePr>
          <p:nvPr/>
        </p:nvGraphicFramePr>
        <p:xfrm>
          <a:off x="505693" y="2348880"/>
          <a:ext cx="8015287" cy="2942578"/>
        </p:xfrm>
        <a:graphic>
          <a:graphicData uri="http://schemas.openxmlformats.org/drawingml/2006/table">
            <a:tbl>
              <a:tblPr firstRow="1" firstCol="1" bandRow="1">
                <a:tableStyleId>{5C22544A-7EE6-4342-B048-85BDC9FD1C3A}</a:tableStyleId>
              </a:tblPr>
              <a:tblGrid>
                <a:gridCol w="1947640">
                  <a:extLst>
                    <a:ext uri="{9D8B030D-6E8A-4147-A177-3AD203B41FA5}">
                      <a16:colId xmlns:a16="http://schemas.microsoft.com/office/drawing/2014/main" val="153915899"/>
                    </a:ext>
                  </a:extLst>
                </a:gridCol>
                <a:gridCol w="674183">
                  <a:extLst>
                    <a:ext uri="{9D8B030D-6E8A-4147-A177-3AD203B41FA5}">
                      <a16:colId xmlns:a16="http://schemas.microsoft.com/office/drawing/2014/main" val="4220343890"/>
                    </a:ext>
                  </a:extLst>
                </a:gridCol>
                <a:gridCol w="749092">
                  <a:extLst>
                    <a:ext uri="{9D8B030D-6E8A-4147-A177-3AD203B41FA5}">
                      <a16:colId xmlns:a16="http://schemas.microsoft.com/office/drawing/2014/main" val="3910981803"/>
                    </a:ext>
                  </a:extLst>
                </a:gridCol>
                <a:gridCol w="837718">
                  <a:extLst>
                    <a:ext uri="{9D8B030D-6E8A-4147-A177-3AD203B41FA5}">
                      <a16:colId xmlns:a16="http://schemas.microsoft.com/office/drawing/2014/main" val="3888233192"/>
                    </a:ext>
                  </a:extLst>
                </a:gridCol>
                <a:gridCol w="1105437">
                  <a:extLst>
                    <a:ext uri="{9D8B030D-6E8A-4147-A177-3AD203B41FA5}">
                      <a16:colId xmlns:a16="http://schemas.microsoft.com/office/drawing/2014/main" val="3522703285"/>
                    </a:ext>
                  </a:extLst>
                </a:gridCol>
                <a:gridCol w="2701217">
                  <a:extLst>
                    <a:ext uri="{9D8B030D-6E8A-4147-A177-3AD203B41FA5}">
                      <a16:colId xmlns:a16="http://schemas.microsoft.com/office/drawing/2014/main" val="1150365039"/>
                    </a:ext>
                  </a:extLst>
                </a:gridCol>
              </a:tblGrid>
              <a:tr h="149335">
                <a:tc rowSpan="2">
                  <a:txBody>
                    <a:bodyPr/>
                    <a:lstStyle/>
                    <a:p>
                      <a:r>
                        <a:rPr lang="cs-CZ" sz="900" dirty="0">
                          <a:effectLst/>
                        </a:rPr>
                        <a:t>Činnost</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Stupeň</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a:effectLst/>
                        </a:rPr>
                        <a:t>Body</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Dosažený počet bodů za 5 let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Poznámka k doložení činnosti</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2429772315"/>
                  </a:ext>
                </a:extLst>
              </a:tr>
              <a:tr h="282713">
                <a:tc vMerge="1">
                  <a:txBody>
                    <a:bodyPr/>
                    <a:lstStyle/>
                    <a:p>
                      <a:endParaRPr lang="cs-CZ"/>
                    </a:p>
                  </a:txBody>
                  <a:tcPr/>
                </a:tc>
                <a:tc vMerge="1">
                  <a:txBody>
                    <a:bodyPr/>
                    <a:lstStyle/>
                    <a:p>
                      <a:endParaRPr lang="cs-CZ"/>
                    </a:p>
                  </a:txBody>
                  <a:tcPr/>
                </a:tc>
                <a:tc>
                  <a:txBody>
                    <a:bodyPr/>
                    <a:lstStyle/>
                    <a:p>
                      <a:pPr algn="ctr"/>
                      <a:r>
                        <a:rPr lang="cs-CZ" sz="900" dirty="0">
                          <a:effectLst/>
                        </a:rPr>
                        <a:t>Max. počet za rok</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Max, počet za 5 let</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2485052"/>
                  </a:ext>
                </a:extLst>
              </a:tr>
              <a:tr h="167808">
                <a:tc rowSpan="2">
                  <a:txBody>
                    <a:bodyPr/>
                    <a:lstStyle/>
                    <a:p>
                      <a:r>
                        <a:rPr lang="cs-CZ" sz="900">
                          <a:effectLst/>
                        </a:rPr>
                        <a:t>Výkon činností NDT</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1, 2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dirty="0">
                          <a:effectLst/>
                        </a:rPr>
                        <a:t>2 / den</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solidFill>
                            <a:srgbClr val="FF0000"/>
                          </a:solidFill>
                          <a:effectLst/>
                        </a:rPr>
                        <a:t>např.: kontrola svarů VT metodou v rozsahu 100 dní / rok ve firmě XYZ</a:t>
                      </a:r>
                      <a:endParaRPr lang="cs-CZ" sz="9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3797059459"/>
                  </a:ext>
                </a:extLst>
              </a:tr>
              <a:tr h="287671">
                <a:tc vMerge="1">
                  <a:txBody>
                    <a:bodyPr/>
                    <a:lstStyle/>
                    <a:p>
                      <a:endParaRPr lang="cs-CZ"/>
                    </a:p>
                  </a:txBody>
                  <a:tcPr/>
                </a:tc>
                <a:tc vMerge="1">
                  <a:txBody>
                    <a:bodyPr/>
                    <a:lstStyle/>
                    <a:p>
                      <a:endParaRPr lang="cs-CZ"/>
                    </a:p>
                  </a:txBody>
                  <a:tcPr/>
                </a:tc>
                <a:tc>
                  <a:txBody>
                    <a:bodyPr/>
                    <a:lstStyle/>
                    <a:p>
                      <a:pPr algn="ctr"/>
                      <a:r>
                        <a:rPr lang="cs-CZ" sz="900">
                          <a:effectLst/>
                        </a:rPr>
                        <a:t>25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95</a:t>
                      </a:r>
                      <a:endParaRPr lang="cs-CZ" dirty="0"/>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624973986"/>
                  </a:ext>
                </a:extLst>
              </a:tr>
              <a:tr h="171404">
                <a:tc rowSpan="2">
                  <a:txBody>
                    <a:bodyPr/>
                    <a:lstStyle/>
                    <a:p>
                      <a:r>
                        <a:rPr lang="cs-CZ" sz="900">
                          <a:effectLst/>
                        </a:rPr>
                        <a:t>Absolvování teoretického školení v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1, 2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solidFill>
                            <a:srgbClr val="FF0000"/>
                          </a:solidFill>
                          <a:effectLst/>
                        </a:rPr>
                        <a:t>např.: školení NDT pracovníků ve firmě XYZ ve dnech 15.02.2023 a 16.02.2023</a:t>
                      </a:r>
                      <a:endParaRPr lang="cs-CZ" sz="9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2800547343"/>
                  </a:ext>
                </a:extLst>
              </a:tr>
              <a:tr h="287671">
                <a:tc vMerge="1">
                  <a:txBody>
                    <a:bodyPr/>
                    <a:lstStyle/>
                    <a:p>
                      <a:endParaRPr lang="cs-CZ"/>
                    </a:p>
                  </a:txBody>
                  <a:tcPr/>
                </a:tc>
                <a:tc vMerge="1">
                  <a:txBody>
                    <a:bodyPr/>
                    <a:lstStyle/>
                    <a:p>
                      <a:endParaRPr lang="cs-CZ"/>
                    </a:p>
                  </a:txBody>
                  <a:tcPr/>
                </a:tc>
                <a:tc>
                  <a:txBody>
                    <a:bodyPr/>
                    <a:lstStyle/>
                    <a:p>
                      <a:pPr algn="ctr"/>
                      <a:r>
                        <a:rPr lang="cs-CZ" sz="900">
                          <a:effectLst/>
                        </a:rPr>
                        <a:t>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15</a:t>
                      </a:r>
                      <a:endParaRPr lang="cs-CZ" dirty="0"/>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960348516"/>
                  </a:ext>
                </a:extLst>
              </a:tr>
              <a:tr h="194178">
                <a:tc rowSpan="2">
                  <a:txBody>
                    <a:bodyPr/>
                    <a:lstStyle/>
                    <a:p>
                      <a:r>
                        <a:rPr lang="cs-CZ" sz="900">
                          <a:effectLst/>
                        </a:rPr>
                        <a:t>Absolvování praktického školení v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1, 2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dirty="0">
                          <a:effectLst/>
                        </a:rPr>
                        <a:t>2 / den</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solidFill>
                            <a:srgbClr val="FF0000"/>
                          </a:solidFill>
                          <a:effectLst/>
                        </a:rPr>
                        <a:t>např.: školení NDT pracovníků ve firmě XYZ ve dnech 18.02.2023</a:t>
                      </a:r>
                      <a:endParaRPr lang="cs-CZ" sz="9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3073596148"/>
                  </a:ext>
                </a:extLst>
              </a:tr>
              <a:tr h="287671">
                <a:tc vMerge="1">
                  <a:txBody>
                    <a:bodyPr/>
                    <a:lstStyle/>
                    <a:p>
                      <a:endParaRPr lang="cs-CZ"/>
                    </a:p>
                  </a:txBody>
                  <a:tcPr/>
                </a:tc>
                <a:tc vMerge="1">
                  <a:txBody>
                    <a:bodyPr/>
                    <a:lstStyle/>
                    <a:p>
                      <a:endParaRPr lang="cs-CZ"/>
                    </a:p>
                  </a:txBody>
                  <a:tcPr/>
                </a:tc>
                <a:tc>
                  <a:txBody>
                    <a:bodyPr/>
                    <a:lstStyle/>
                    <a:p>
                      <a:pPr algn="ctr"/>
                      <a:r>
                        <a:rPr lang="cs-CZ" sz="900" dirty="0">
                          <a:effectLst/>
                        </a:rPr>
                        <a:t>10</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25</a:t>
                      </a:r>
                      <a:endParaRPr lang="cs-CZ" dirty="0"/>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599274959"/>
                  </a:ext>
                </a:extLst>
              </a:tr>
              <a:tr h="272689">
                <a:tc rowSpan="2">
                  <a:txBody>
                    <a:bodyPr/>
                    <a:lstStyle/>
                    <a:p>
                      <a:r>
                        <a:rPr lang="cs-CZ" sz="900">
                          <a:effectLst/>
                        </a:rPr>
                        <a:t>Poskytnutí praktického nebo teoretického výcviku NDT v uvažované metodě</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a:effectLst/>
                        </a:rPr>
                        <a:t>1 / den</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solidFill>
                            <a:srgbClr val="FF0000"/>
                          </a:solidFill>
                          <a:effectLst/>
                        </a:rPr>
                        <a:t>např.: školení NDT pracovníků ve firmě XYZ ve dnech 15.02.2023 a 16.02.2023</a:t>
                      </a:r>
                      <a:endParaRPr lang="cs-CZ" sz="9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1844830614"/>
                  </a:ext>
                </a:extLst>
              </a:tr>
              <a:tr h="287671">
                <a:tc vMerge="1">
                  <a:txBody>
                    <a:bodyPr/>
                    <a:lstStyle/>
                    <a:p>
                      <a:endParaRPr lang="cs-CZ"/>
                    </a:p>
                  </a:txBody>
                  <a:tcPr/>
                </a:tc>
                <a:tc vMerge="1">
                  <a:txBody>
                    <a:bodyPr/>
                    <a:lstStyle/>
                    <a:p>
                      <a:endParaRPr lang="cs-CZ"/>
                    </a:p>
                  </a:txBody>
                  <a:tcPr/>
                </a:tc>
                <a:tc>
                  <a:txBody>
                    <a:bodyPr/>
                    <a:lstStyle/>
                    <a:p>
                      <a:pPr algn="ct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75</a:t>
                      </a:r>
                      <a:endParaRPr lang="cs-CZ" dirty="0"/>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878012623"/>
                  </a:ext>
                </a:extLst>
              </a:tr>
              <a:tr h="266096">
                <a:tc rowSpan="2">
                  <a:txBody>
                    <a:bodyPr/>
                    <a:lstStyle/>
                    <a:p>
                      <a:r>
                        <a:rPr lang="cs-CZ" sz="900">
                          <a:effectLst/>
                        </a:rPr>
                        <a:t>Účast na výzkumných aktivitách v oblasti NDT nebo na inženýrství NDT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a:effectLst/>
                        </a:rPr>
                        <a:t>1, 2</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gridSpan="2">
                  <a:txBody>
                    <a:bodyPr/>
                    <a:lstStyle/>
                    <a:p>
                      <a:pPr algn="ctr"/>
                      <a:r>
                        <a:rPr lang="cs-CZ" sz="900" dirty="0">
                          <a:effectLst/>
                        </a:rPr>
                        <a:t>1 / týden</a:t>
                      </a:r>
                      <a:endParaRPr lang="cs-CZ"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hMerge="1">
                  <a:txBody>
                    <a:bodyPr/>
                    <a:lstStyle/>
                    <a:p>
                      <a:endParaRPr lang="cs-CZ"/>
                    </a:p>
                  </a:txBody>
                  <a:tcPr/>
                </a:tc>
                <a:tc rowSpan="2">
                  <a:txBody>
                    <a:bodyPr/>
                    <a:lstStyle/>
                    <a:p>
                      <a:pPr algn="ctr"/>
                      <a:r>
                        <a:rPr lang="cs-CZ" sz="900">
                          <a:effectLst/>
                        </a:rPr>
                        <a:t> </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rowSpan="2">
                  <a:txBody>
                    <a:bodyPr/>
                    <a:lstStyle/>
                    <a:p>
                      <a:pPr algn="ctr"/>
                      <a:r>
                        <a:rPr lang="cs-CZ" sz="900" dirty="0">
                          <a:solidFill>
                            <a:srgbClr val="FF0000"/>
                          </a:solidFill>
                          <a:effectLst/>
                        </a:rPr>
                        <a:t>Viz příloha E normy ČSN EN ISO 9712</a:t>
                      </a:r>
                      <a:endParaRPr lang="cs-CZ" sz="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extLst>
                  <a:ext uri="{0D108BD9-81ED-4DB2-BD59-A6C34878D82A}">
                    <a16:rowId xmlns:a16="http://schemas.microsoft.com/office/drawing/2014/main" val="3176657430"/>
                  </a:ext>
                </a:extLst>
              </a:tr>
              <a:tr h="287671">
                <a:tc vMerge="1">
                  <a:txBody>
                    <a:bodyPr/>
                    <a:lstStyle/>
                    <a:p>
                      <a:endParaRPr lang="cs-CZ"/>
                    </a:p>
                  </a:txBody>
                  <a:tcPr/>
                </a:tc>
                <a:tc vMerge="1">
                  <a:txBody>
                    <a:bodyPr/>
                    <a:lstStyle/>
                    <a:p>
                      <a:endParaRPr lang="cs-CZ"/>
                    </a:p>
                  </a:txBody>
                  <a:tcPr/>
                </a:tc>
                <a:tc>
                  <a:txBody>
                    <a:bodyPr/>
                    <a:lstStyle/>
                    <a:p>
                      <a:pPr algn="ctr"/>
                      <a:r>
                        <a:rPr lang="cs-CZ" sz="900">
                          <a:effectLst/>
                        </a:rPr>
                        <a:t>15</a:t>
                      </a:r>
                      <a:endParaRPr lang="cs-CZ" sz="900">
                        <a:effectLst/>
                        <a:latin typeface="Arial" panose="020B0604020202020204" pitchFamily="34" charset="0"/>
                        <a:ea typeface="Times New Roman" panose="02020603050405020304" pitchFamily="18" charset="0"/>
                        <a:cs typeface="Times New Roman" panose="02020603050405020304" pitchFamily="18" charset="0"/>
                      </a:endParaRPr>
                    </a:p>
                  </a:txBody>
                  <a:tcPr marL="59449" marR="59449" marT="0" marB="0" anchor="ctr"/>
                </a:tc>
                <a:tc>
                  <a:txBody>
                    <a:bodyPr/>
                    <a:lstStyle/>
                    <a:p>
                      <a:pPr algn="ctr"/>
                      <a:r>
                        <a:rPr lang="cs-CZ" sz="900" dirty="0">
                          <a:effectLst/>
                        </a:rPr>
                        <a:t>60</a:t>
                      </a:r>
                      <a:endParaRPr lang="cs-CZ" dirty="0"/>
                    </a:p>
                  </a:txBody>
                  <a:tcPr marL="59449" marR="59449"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4184324025"/>
                  </a:ext>
                </a:extLst>
              </a:tr>
            </a:tbl>
          </a:graphicData>
        </a:graphic>
      </p:graphicFrame>
    </p:spTree>
    <p:extLst>
      <p:ext uri="{BB962C8B-B14F-4D97-AF65-F5344CB8AC3E}">
        <p14:creationId xmlns:p14="http://schemas.microsoft.com/office/powerpoint/2010/main" val="4051247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C0F066-782C-2542-402C-83B32581B62D}"/>
              </a:ext>
            </a:extLst>
          </p:cNvPr>
          <p:cNvSpPr>
            <a:spLocks noGrp="1"/>
          </p:cNvSpPr>
          <p:nvPr>
            <p:ph type="title"/>
          </p:nvPr>
        </p:nvSpPr>
        <p:spPr/>
        <p:txBody>
          <a:bodyPr/>
          <a:lstStyle/>
          <a:p>
            <a:r>
              <a:rPr lang="cs-CZ" dirty="0"/>
              <a:t>Kreditní systém – formulář DOM</a:t>
            </a:r>
          </a:p>
        </p:txBody>
      </p:sp>
      <p:sp>
        <p:nvSpPr>
          <p:cNvPr id="3" name="Zástupný obsah 2">
            <a:extLst>
              <a:ext uri="{FF2B5EF4-FFF2-40B4-BE49-F238E27FC236}">
                <a16:creationId xmlns:a16="http://schemas.microsoft.com/office/drawing/2014/main" id="{D0442089-D51D-BE3F-344F-F252AD8F4428}"/>
              </a:ext>
            </a:extLst>
          </p:cNvPr>
          <p:cNvSpPr>
            <a:spLocks noGrp="1"/>
          </p:cNvSpPr>
          <p:nvPr>
            <p:ph idx="1"/>
          </p:nvPr>
        </p:nvSpPr>
        <p:spPr>
          <a:xfrm>
            <a:off x="609600" y="1600200"/>
            <a:ext cx="7924800" cy="604664"/>
          </a:xfrm>
        </p:spPr>
        <p:txBody>
          <a:bodyPr/>
          <a:lstStyle/>
          <a:p>
            <a:r>
              <a:rPr lang="cs-CZ" dirty="0"/>
              <a:t>Část B</a:t>
            </a:r>
          </a:p>
        </p:txBody>
      </p:sp>
      <p:graphicFrame>
        <p:nvGraphicFramePr>
          <p:cNvPr id="5" name="Tabulka 4">
            <a:extLst>
              <a:ext uri="{FF2B5EF4-FFF2-40B4-BE49-F238E27FC236}">
                <a16:creationId xmlns:a16="http://schemas.microsoft.com/office/drawing/2014/main" id="{58063812-1445-0583-E499-CA411BF6FBA1}"/>
              </a:ext>
            </a:extLst>
          </p:cNvPr>
          <p:cNvGraphicFramePr>
            <a:graphicFrameLocks noGrp="1"/>
          </p:cNvGraphicFramePr>
          <p:nvPr/>
        </p:nvGraphicFramePr>
        <p:xfrm>
          <a:off x="467544" y="2204864"/>
          <a:ext cx="8066856" cy="2664293"/>
        </p:xfrm>
        <a:graphic>
          <a:graphicData uri="http://schemas.openxmlformats.org/drawingml/2006/table">
            <a:tbl>
              <a:tblPr firstRow="1" firstCol="1" bandRow="1">
                <a:tableStyleId>{5C22544A-7EE6-4342-B048-85BDC9FD1C3A}</a:tableStyleId>
              </a:tblPr>
              <a:tblGrid>
                <a:gridCol w="1810980">
                  <a:extLst>
                    <a:ext uri="{9D8B030D-6E8A-4147-A177-3AD203B41FA5}">
                      <a16:colId xmlns:a16="http://schemas.microsoft.com/office/drawing/2014/main" val="4049019000"/>
                    </a:ext>
                  </a:extLst>
                </a:gridCol>
                <a:gridCol w="602976">
                  <a:extLst>
                    <a:ext uri="{9D8B030D-6E8A-4147-A177-3AD203B41FA5}">
                      <a16:colId xmlns:a16="http://schemas.microsoft.com/office/drawing/2014/main" val="914550230"/>
                    </a:ext>
                  </a:extLst>
                </a:gridCol>
                <a:gridCol w="904464">
                  <a:extLst>
                    <a:ext uri="{9D8B030D-6E8A-4147-A177-3AD203B41FA5}">
                      <a16:colId xmlns:a16="http://schemas.microsoft.com/office/drawing/2014/main" val="2609528646"/>
                    </a:ext>
                  </a:extLst>
                </a:gridCol>
                <a:gridCol w="839696">
                  <a:extLst>
                    <a:ext uri="{9D8B030D-6E8A-4147-A177-3AD203B41FA5}">
                      <a16:colId xmlns:a16="http://schemas.microsoft.com/office/drawing/2014/main" val="3623936281"/>
                    </a:ext>
                  </a:extLst>
                </a:gridCol>
                <a:gridCol w="893861">
                  <a:extLst>
                    <a:ext uri="{9D8B030D-6E8A-4147-A177-3AD203B41FA5}">
                      <a16:colId xmlns:a16="http://schemas.microsoft.com/office/drawing/2014/main" val="4115319482"/>
                    </a:ext>
                  </a:extLst>
                </a:gridCol>
                <a:gridCol w="3014879">
                  <a:extLst>
                    <a:ext uri="{9D8B030D-6E8A-4147-A177-3AD203B41FA5}">
                      <a16:colId xmlns:a16="http://schemas.microsoft.com/office/drawing/2014/main" val="226202698"/>
                    </a:ext>
                  </a:extLst>
                </a:gridCol>
              </a:tblGrid>
              <a:tr h="125052">
                <a:tc rowSpan="2">
                  <a:txBody>
                    <a:bodyPr/>
                    <a:lstStyle/>
                    <a:p>
                      <a:r>
                        <a:rPr lang="cs-CZ" sz="800">
                          <a:effectLst/>
                        </a:rPr>
                        <a:t>Činnost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Stupeň</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Body</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Dosažený počet bodů za 5 let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Poznámka k doložení činnosti</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2764749006"/>
                  </a:ext>
                </a:extLst>
              </a:tr>
              <a:tr h="391955">
                <a:tc vMerge="1">
                  <a:txBody>
                    <a:bodyPr/>
                    <a:lstStyle/>
                    <a:p>
                      <a:endParaRPr lang="cs-CZ"/>
                    </a:p>
                  </a:txBody>
                  <a:tcPr/>
                </a:tc>
                <a:tc vMerge="1">
                  <a:txBody>
                    <a:bodyPr/>
                    <a:lstStyle/>
                    <a:p>
                      <a:endParaRPr lang="cs-CZ"/>
                    </a:p>
                  </a:txBody>
                  <a:tcPr/>
                </a:tc>
                <a:tc>
                  <a:txBody>
                    <a:bodyPr/>
                    <a:lstStyle/>
                    <a:p>
                      <a:pPr algn="ctr"/>
                      <a:r>
                        <a:rPr lang="cs-CZ" sz="800">
                          <a:effectLst/>
                        </a:rPr>
                        <a:t>Max. počet za rok</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Max, počet za 5 let</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654003070"/>
                  </a:ext>
                </a:extLst>
              </a:tr>
              <a:tr h="125052">
                <a:tc rowSpan="2">
                  <a:txBody>
                    <a:bodyPr/>
                    <a:lstStyle/>
                    <a:p>
                      <a:r>
                        <a:rPr lang="cs-CZ" sz="800">
                          <a:effectLst/>
                        </a:rPr>
                        <a:t>Účast na odborném semináři NDT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1, 2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1 / den</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solidFill>
                            <a:srgbClr val="FF0000"/>
                          </a:solidFill>
                          <a:effectLst/>
                        </a:rPr>
                        <a:t>např.: účast na seminářích ve dnech 01.11.2023, 15.12.2025, viz doložená osvědčení</a:t>
                      </a:r>
                      <a:endParaRPr lang="cs-CZ"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1495226952"/>
                  </a:ext>
                </a:extLst>
              </a:tr>
              <a:tr h="223730">
                <a:tc vMerge="1">
                  <a:txBody>
                    <a:bodyPr/>
                    <a:lstStyle/>
                    <a:p>
                      <a:endParaRPr lang="cs-CZ"/>
                    </a:p>
                  </a:txBody>
                  <a:tcPr/>
                </a:tc>
                <a:tc vMerge="1">
                  <a:txBody>
                    <a:bodyPr/>
                    <a:lstStyle/>
                    <a:p>
                      <a:endParaRPr lang="cs-CZ"/>
                    </a:p>
                  </a:txBody>
                  <a:tcPr/>
                </a:tc>
                <a:tc>
                  <a:txBody>
                    <a:bodyPr/>
                    <a:lstStyle/>
                    <a:p>
                      <a:pPr algn="ctr"/>
                      <a:r>
                        <a:rPr lang="cs-CZ" sz="800">
                          <a:effectLst/>
                        </a:rPr>
                        <a:t>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10</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485518003"/>
                  </a:ext>
                </a:extLst>
              </a:tr>
              <a:tr h="125052">
                <a:tc rowSpan="2">
                  <a:txBody>
                    <a:bodyPr/>
                    <a:lstStyle/>
                    <a:p>
                      <a:r>
                        <a:rPr lang="cs-CZ" sz="800">
                          <a:effectLst/>
                        </a:rPr>
                        <a:t>Prezentace na odborném semináři NDT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1, 2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1 / prezentace</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solidFill>
                            <a:srgbClr val="FF0000"/>
                          </a:solidFill>
                          <a:effectLst/>
                        </a:rPr>
                        <a:t>např.: prezentace na semináři 16.12.2023 „NDT ve svařování ŽKV“, doložen program semináře </a:t>
                      </a:r>
                      <a:endParaRPr lang="cs-CZ"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1779533980"/>
                  </a:ext>
                </a:extLst>
              </a:tr>
              <a:tr h="223730">
                <a:tc vMerge="1">
                  <a:txBody>
                    <a:bodyPr/>
                    <a:lstStyle/>
                    <a:p>
                      <a:endParaRPr lang="cs-CZ"/>
                    </a:p>
                  </a:txBody>
                  <a:tcPr/>
                </a:tc>
                <a:tc vMerge="1">
                  <a:txBody>
                    <a:bodyPr/>
                    <a:lstStyle/>
                    <a:p>
                      <a:endParaRPr lang="cs-CZ"/>
                    </a:p>
                  </a:txBody>
                  <a:tcPr/>
                </a:tc>
                <a:tc>
                  <a:txBody>
                    <a:bodyPr/>
                    <a:lstStyle/>
                    <a:p>
                      <a:pPr algn="ctr"/>
                      <a:r>
                        <a:rPr lang="cs-CZ" sz="800">
                          <a:effectLst/>
                        </a:rPr>
                        <a:t>3</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15</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652645098"/>
                  </a:ext>
                </a:extLst>
              </a:tr>
              <a:tr h="158476">
                <a:tc rowSpan="2">
                  <a:txBody>
                    <a:bodyPr/>
                    <a:lstStyle/>
                    <a:p>
                      <a:r>
                        <a:rPr lang="cs-CZ" sz="800">
                          <a:effectLst/>
                        </a:rPr>
                        <a:t>Aktuální individuální členství ve společnosti NDT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1, 2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1 / členství</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solidFill>
                            <a:srgbClr val="FF0000"/>
                          </a:solidFill>
                          <a:effectLst/>
                        </a:rPr>
                        <a:t>např.: individuální členství v ČNDT v letech 2023 a 2024, doložen certifikát člena</a:t>
                      </a:r>
                      <a:endParaRPr lang="cs-CZ"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1653760559"/>
                  </a:ext>
                </a:extLst>
              </a:tr>
              <a:tr h="177120">
                <a:tc vMerge="1">
                  <a:txBody>
                    <a:bodyPr/>
                    <a:lstStyle/>
                    <a:p>
                      <a:endParaRPr lang="cs-CZ"/>
                    </a:p>
                  </a:txBody>
                  <a:tcPr/>
                </a:tc>
                <a:tc vMerge="1">
                  <a:txBody>
                    <a:bodyPr/>
                    <a:lstStyle/>
                    <a:p>
                      <a:endParaRPr lang="cs-CZ"/>
                    </a:p>
                  </a:txBody>
                  <a:tcPr/>
                </a:tc>
                <a:tc>
                  <a:txBody>
                    <a:bodyPr/>
                    <a:lstStyle/>
                    <a:p>
                      <a:pPr algn="ctr"/>
                      <a:r>
                        <a:rPr lang="cs-CZ" sz="800">
                          <a:effectLst/>
                        </a:rPr>
                        <a:t>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5</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48955651"/>
                  </a:ext>
                </a:extLst>
              </a:tr>
              <a:tr h="159408">
                <a:tc rowSpan="2">
                  <a:txBody>
                    <a:bodyPr/>
                    <a:lstStyle/>
                    <a:p>
                      <a:r>
                        <a:rPr lang="cs-CZ" sz="800">
                          <a:effectLst/>
                        </a:rPr>
                        <a:t>Technický dohled a školení pracovníků NDT v příslušné metodě</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2 / mentoring</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solidFill>
                            <a:srgbClr val="FF0000"/>
                          </a:solidFill>
                          <a:effectLst/>
                        </a:rPr>
                        <a:t>např.: školení NDT v metodě VT, doloženy záznamy školícího střediska XYZ</a:t>
                      </a:r>
                      <a:endParaRPr lang="cs-CZ"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3210228803"/>
                  </a:ext>
                </a:extLst>
              </a:tr>
              <a:tr h="223730">
                <a:tc vMerge="1">
                  <a:txBody>
                    <a:bodyPr/>
                    <a:lstStyle/>
                    <a:p>
                      <a:endParaRPr lang="cs-CZ"/>
                    </a:p>
                  </a:txBody>
                  <a:tcPr/>
                </a:tc>
                <a:tc vMerge="1">
                  <a:txBody>
                    <a:bodyPr/>
                    <a:lstStyle/>
                    <a:p>
                      <a:endParaRPr lang="cs-CZ"/>
                    </a:p>
                  </a:txBody>
                  <a:tcPr/>
                </a:tc>
                <a:tc>
                  <a:txBody>
                    <a:bodyPr/>
                    <a:lstStyle/>
                    <a:p>
                      <a:pPr algn="ctr"/>
                      <a:r>
                        <a:rPr lang="cs-CZ" sz="800">
                          <a:effectLst/>
                        </a:rPr>
                        <a:t>10</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30</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691754403"/>
                  </a:ext>
                </a:extLst>
              </a:tr>
              <a:tr h="125052">
                <a:tc rowSpan="2">
                  <a:txBody>
                    <a:bodyPr/>
                    <a:lstStyle/>
                    <a:p>
                      <a:r>
                        <a:rPr lang="cs-CZ" sz="800">
                          <a:effectLst/>
                        </a:rPr>
                        <a:t>Účast v normalizačních a technických komisích</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1 / komise</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solidFill>
                            <a:srgbClr val="FF0000"/>
                          </a:solidFill>
                          <a:effectLst/>
                        </a:rPr>
                        <a:t>např.: účast v TNK 80, doloženo členství </a:t>
                      </a:r>
                      <a:endParaRPr lang="cs-CZ" sz="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3749464233"/>
                  </a:ext>
                </a:extLst>
              </a:tr>
              <a:tr h="223730">
                <a:tc vMerge="1">
                  <a:txBody>
                    <a:bodyPr/>
                    <a:lstStyle/>
                    <a:p>
                      <a:endParaRPr lang="cs-CZ"/>
                    </a:p>
                  </a:txBody>
                  <a:tcPr/>
                </a:tc>
                <a:tc vMerge="1">
                  <a:txBody>
                    <a:bodyPr/>
                    <a:lstStyle/>
                    <a:p>
                      <a:endParaRPr lang="cs-CZ"/>
                    </a:p>
                  </a:txBody>
                  <a:tcPr/>
                </a:tc>
                <a:tc>
                  <a:txBody>
                    <a:bodyPr/>
                    <a:lstStyle/>
                    <a:p>
                      <a:pPr algn="ctr"/>
                      <a:r>
                        <a:rPr lang="cs-CZ" sz="800">
                          <a:effectLst/>
                        </a:rPr>
                        <a:t>3</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15</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937173145"/>
                  </a:ext>
                </a:extLst>
              </a:tr>
              <a:tr h="158476">
                <a:tc rowSpan="2">
                  <a:txBody>
                    <a:bodyPr/>
                    <a:lstStyle/>
                    <a:p>
                      <a:r>
                        <a:rPr lang="cs-CZ" sz="800">
                          <a:effectLst/>
                        </a:rPr>
                        <a:t>Výkon technické role NDT v rámci certifikačního orgánu</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a:effectLst/>
                        </a:rPr>
                        <a:t>2</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gridSpan="2">
                  <a:txBody>
                    <a:bodyPr/>
                    <a:lstStyle/>
                    <a:p>
                      <a:pPr algn="ctr"/>
                      <a:r>
                        <a:rPr lang="cs-CZ" sz="800">
                          <a:effectLst/>
                        </a:rPr>
                        <a:t>2 / činnost</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hMerge="1">
                  <a:txBody>
                    <a:bodyPr/>
                    <a:lstStyle/>
                    <a:p>
                      <a:endParaRPr lang="cs-CZ"/>
                    </a:p>
                  </a:txBody>
                  <a:tcPr/>
                </a:tc>
                <a:tc rowSpan="2">
                  <a:txBody>
                    <a:bodyPr/>
                    <a:lstStyle/>
                    <a:p>
                      <a:pPr algn="ctr"/>
                      <a:r>
                        <a:rPr lang="cs-CZ" sz="800">
                          <a:effectLst/>
                        </a:rPr>
                        <a:t> </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rowSpan="2">
                  <a:txBody>
                    <a:bodyPr/>
                    <a:lstStyle/>
                    <a:p>
                      <a:pPr algn="ctr"/>
                      <a:r>
                        <a:rPr lang="cs-CZ" sz="800" dirty="0">
                          <a:solidFill>
                            <a:srgbClr val="FF0000"/>
                          </a:solidFill>
                          <a:effectLst/>
                        </a:rPr>
                        <a:t>např.: výkon manažera jakosti v certifikačním orgánu pro NDT, doloženo jmenování </a:t>
                      </a:r>
                      <a:endParaRPr lang="cs-CZ" sz="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extLst>
                  <a:ext uri="{0D108BD9-81ED-4DB2-BD59-A6C34878D82A}">
                    <a16:rowId xmlns:a16="http://schemas.microsoft.com/office/drawing/2014/main" val="573573761"/>
                  </a:ext>
                </a:extLst>
              </a:tr>
              <a:tr h="223730">
                <a:tc vMerge="1">
                  <a:txBody>
                    <a:bodyPr/>
                    <a:lstStyle/>
                    <a:p>
                      <a:endParaRPr lang="cs-CZ"/>
                    </a:p>
                  </a:txBody>
                  <a:tcPr/>
                </a:tc>
                <a:tc vMerge="1">
                  <a:txBody>
                    <a:bodyPr/>
                    <a:lstStyle/>
                    <a:p>
                      <a:endParaRPr lang="cs-CZ"/>
                    </a:p>
                  </a:txBody>
                  <a:tcPr/>
                </a:tc>
                <a:tc>
                  <a:txBody>
                    <a:bodyPr/>
                    <a:lstStyle/>
                    <a:p>
                      <a:pPr algn="ctr"/>
                      <a:r>
                        <a:rPr lang="cs-CZ" sz="800">
                          <a:effectLst/>
                        </a:rPr>
                        <a:t>10</a:t>
                      </a:r>
                      <a:endParaRPr lang="cs-CZ" sz="80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a:txBody>
                    <a:bodyPr/>
                    <a:lstStyle/>
                    <a:p>
                      <a:pPr algn="ctr"/>
                      <a:r>
                        <a:rPr lang="cs-CZ" sz="800" dirty="0">
                          <a:effectLst/>
                        </a:rPr>
                        <a:t>30</a:t>
                      </a:r>
                      <a:endParaRPr lang="cs-CZ"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57" marR="56857" marT="0"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78585179"/>
                  </a:ext>
                </a:extLst>
              </a:tr>
            </a:tbl>
          </a:graphicData>
        </a:graphic>
      </p:graphicFrame>
    </p:spTree>
    <p:extLst>
      <p:ext uri="{BB962C8B-B14F-4D97-AF65-F5344CB8AC3E}">
        <p14:creationId xmlns:p14="http://schemas.microsoft.com/office/powerpoint/2010/main" val="380537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94D3F-09C3-2644-B91A-8C4BBC022FA9}"/>
              </a:ext>
            </a:extLst>
          </p:cNvPr>
          <p:cNvSpPr>
            <a:spLocks noGrp="1"/>
          </p:cNvSpPr>
          <p:nvPr>
            <p:ph type="title"/>
          </p:nvPr>
        </p:nvSpPr>
        <p:spPr/>
        <p:txBody>
          <a:bodyPr/>
          <a:lstStyle/>
          <a:p>
            <a:r>
              <a:rPr lang="cs-CZ" dirty="0"/>
              <a:t>Recertifikace</a:t>
            </a:r>
          </a:p>
        </p:txBody>
      </p:sp>
      <p:sp>
        <p:nvSpPr>
          <p:cNvPr id="3" name="Zástupný obsah 2">
            <a:extLst>
              <a:ext uri="{FF2B5EF4-FFF2-40B4-BE49-F238E27FC236}">
                <a16:creationId xmlns:a16="http://schemas.microsoft.com/office/drawing/2014/main" id="{32B8735B-CE63-4732-ED48-F9DCE6524404}"/>
              </a:ext>
            </a:extLst>
          </p:cNvPr>
          <p:cNvSpPr>
            <a:spLocks noGrp="1"/>
          </p:cNvSpPr>
          <p:nvPr>
            <p:ph idx="1"/>
          </p:nvPr>
        </p:nvSpPr>
        <p:spPr/>
        <p:txBody>
          <a:bodyPr/>
          <a:lstStyle/>
          <a:p>
            <a:r>
              <a:rPr lang="cs-CZ" sz="2800" dirty="0"/>
              <a:t>Zraková způsobilost</a:t>
            </a:r>
          </a:p>
          <a:p>
            <a:r>
              <a:rPr lang="cs-CZ" sz="2800" dirty="0"/>
              <a:t>Prohlášení o pokračující uspokojivé pracovní činnosti bez významného přerušení – </a:t>
            </a:r>
            <a:r>
              <a:rPr lang="cs-CZ" sz="2800" b="1" dirty="0"/>
              <a:t>pokud není splněno, musí být složena i obecná a specifická zkouška!</a:t>
            </a:r>
          </a:p>
          <a:p>
            <a:r>
              <a:rPr lang="cs-CZ" sz="2800" dirty="0"/>
              <a:t>Zkouška v rozsahu praktická + pro stupeň 2 instrukce</a:t>
            </a:r>
          </a:p>
          <a:p>
            <a:r>
              <a:rPr lang="cs-CZ" sz="2800" dirty="0"/>
              <a:t>Pokud uchazeč 2x nevyhoví, musí absolvovat celou zkoušku jako při prvotní certifikaci</a:t>
            </a:r>
          </a:p>
          <a:p>
            <a:endParaRPr lang="cs-CZ" dirty="0"/>
          </a:p>
        </p:txBody>
      </p:sp>
    </p:spTree>
    <p:extLst>
      <p:ext uri="{BB962C8B-B14F-4D97-AF65-F5344CB8AC3E}">
        <p14:creationId xmlns:p14="http://schemas.microsoft.com/office/powerpoint/2010/main" val="2640863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96DAC541-7B7A-43D3-8B79-37D633B846F1}">
                <asvg:svgBlip xmlns:asvg="http://schemas.microsoft.com/office/drawing/2016/SVG/main" r:embed="rId3"/>
              </a:ext>
            </a:extLst>
          </a:blip>
          <a:srcRect/>
          <a:stretch>
            <a:fillRect t="7000" b="7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92B13C-F573-3E0E-AA2D-C960CA5084A0}"/>
              </a:ext>
            </a:extLst>
          </p:cNvPr>
          <p:cNvSpPr>
            <a:spLocks noGrp="1"/>
          </p:cNvSpPr>
          <p:nvPr>
            <p:ph type="title"/>
          </p:nvPr>
        </p:nvSpPr>
        <p:spPr/>
        <p:txBody>
          <a:bodyPr/>
          <a:lstStyle/>
          <a:p>
            <a:r>
              <a:rPr lang="cs-CZ" dirty="0">
                <a:solidFill>
                  <a:schemeClr val="tx1"/>
                </a:solidFill>
              </a:rPr>
              <a:t>Norma ISO 9712:2021</a:t>
            </a:r>
          </a:p>
        </p:txBody>
      </p:sp>
      <p:sp>
        <p:nvSpPr>
          <p:cNvPr id="3" name="Zástupný obsah 2">
            <a:extLst>
              <a:ext uri="{FF2B5EF4-FFF2-40B4-BE49-F238E27FC236}">
                <a16:creationId xmlns:a16="http://schemas.microsoft.com/office/drawing/2014/main" id="{E36B5EB3-82E7-B8C3-7F96-DD3D57176588}"/>
              </a:ext>
            </a:extLst>
          </p:cNvPr>
          <p:cNvSpPr>
            <a:spLocks noGrp="1"/>
          </p:cNvSpPr>
          <p:nvPr>
            <p:ph idx="1"/>
          </p:nvPr>
        </p:nvSpPr>
        <p:spPr/>
        <p:txBody>
          <a:bodyPr/>
          <a:lstStyle/>
          <a:p>
            <a:r>
              <a:rPr lang="cs-CZ" dirty="0"/>
              <a:t>Platí od 01.10.2022</a:t>
            </a:r>
          </a:p>
          <a:p>
            <a:r>
              <a:rPr lang="cs-CZ" dirty="0"/>
              <a:t>COP aplikuje od data vydání nového osvědčení o akreditaci, protože ČIA odmítla flexibilitu pro tuto změnu normy</a:t>
            </a:r>
          </a:p>
          <a:p>
            <a:r>
              <a:rPr lang="cs-CZ" dirty="0"/>
              <a:t>V prosinci 2022 proběhne akreditace DOM – ZO 13 podle této nové normy</a:t>
            </a:r>
          </a:p>
          <a:p>
            <a:endParaRPr lang="cs-CZ" dirty="0"/>
          </a:p>
        </p:txBody>
      </p:sp>
    </p:spTree>
    <p:extLst>
      <p:ext uri="{BB962C8B-B14F-4D97-AF65-F5344CB8AC3E}">
        <p14:creationId xmlns:p14="http://schemas.microsoft.com/office/powerpoint/2010/main" val="1337087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3" name="Picture 7" descr="Fotka u&amp;zcaron;ivatele Veronika Mannov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0"/>
            <a:ext cx="10333038" cy="6886575"/>
          </a:xfrm>
          <a:prstGeom prst="rect">
            <a:avLst/>
          </a:prstGeom>
          <a:noFill/>
          <a:extLst>
            <a:ext uri="{909E8E84-426E-40DD-AFC4-6F175D3DCCD1}">
              <a14:hiddenFill xmlns:a14="http://schemas.microsoft.com/office/drawing/2010/main">
                <a:solidFill>
                  <a:srgbClr val="FFFFFF"/>
                </a:solidFill>
              </a14:hiddenFill>
            </a:ext>
          </a:extLst>
        </p:spPr>
      </p:pic>
      <p:sp>
        <p:nvSpPr>
          <p:cNvPr id="203781" name="Text Box 5"/>
          <p:cNvSpPr txBox="1">
            <a:spLocks noChangeArrowheads="1"/>
          </p:cNvSpPr>
          <p:nvPr/>
        </p:nvSpPr>
        <p:spPr bwMode="auto">
          <a:xfrm>
            <a:off x="611188" y="4941888"/>
            <a:ext cx="66611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cs-CZ" sz="5400" b="1">
                <a:solidFill>
                  <a:srgbClr val="FFFF66"/>
                </a:solidFill>
              </a:rPr>
              <a:t>Děkuji za pozornost</a:t>
            </a:r>
          </a:p>
          <a:p>
            <a:pPr algn="ctr">
              <a:lnSpc>
                <a:spcPct val="100000"/>
              </a:lnSpc>
              <a:spcBef>
                <a:spcPct val="0"/>
              </a:spcBef>
              <a:buClrTx/>
              <a:buSzTx/>
              <a:buFontTx/>
              <a:buNone/>
            </a:pPr>
            <a:r>
              <a:rPr lang="cs-CZ" sz="5400" b="1">
                <a:solidFill>
                  <a:srgbClr val="FFFF66"/>
                </a:solidFill>
              </a:rPr>
              <a:t>Dotazy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accel="50000" decel="50000" fill="hold" grpId="0" nodeType="withEffect">
                                  <p:stCondLst>
                                    <p:cond delay="0"/>
                                  </p:stCondLst>
                                  <p:childTnLst>
                                    <p:set>
                                      <p:cBhvr>
                                        <p:cTn id="6" dur="1" fill="hold">
                                          <p:stCondLst>
                                            <p:cond delay="0"/>
                                          </p:stCondLst>
                                        </p:cTn>
                                        <p:tgtEl>
                                          <p:spTgt spid="203781"/>
                                        </p:tgtEl>
                                        <p:attrNameLst>
                                          <p:attrName>style.visibility</p:attrName>
                                        </p:attrNameLst>
                                      </p:cBhvr>
                                      <p:to>
                                        <p:strVal val="visible"/>
                                      </p:to>
                                    </p:set>
                                    <p:anim calcmode="lin" valueType="num">
                                      <p:cBhvr additive="base">
                                        <p:cTn id="7" dur="3000" fill="hold"/>
                                        <p:tgtEl>
                                          <p:spTgt spid="203781"/>
                                        </p:tgtEl>
                                        <p:attrNameLst>
                                          <p:attrName>ppt_x</p:attrName>
                                        </p:attrNameLst>
                                      </p:cBhvr>
                                      <p:tavLst>
                                        <p:tav tm="0">
                                          <p:val>
                                            <p:strVal val="1+#ppt_w/2"/>
                                          </p:val>
                                        </p:tav>
                                        <p:tav tm="100000">
                                          <p:val>
                                            <p:strVal val="#ppt_x"/>
                                          </p:val>
                                        </p:tav>
                                      </p:tavLst>
                                    </p:anim>
                                    <p:anim calcmode="lin" valueType="num">
                                      <p:cBhvr additive="base">
                                        <p:cTn id="8" dur="3000" fill="hold"/>
                                        <p:tgtEl>
                                          <p:spTgt spid="2037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63F1D-73A4-B840-7A0C-06B1E40C9ADF}"/>
              </a:ext>
            </a:extLst>
          </p:cNvPr>
          <p:cNvSpPr>
            <a:spLocks noGrp="1"/>
          </p:cNvSpPr>
          <p:nvPr>
            <p:ph type="title"/>
          </p:nvPr>
        </p:nvSpPr>
        <p:spPr/>
        <p:txBody>
          <a:bodyPr/>
          <a:lstStyle/>
          <a:p>
            <a:r>
              <a:rPr lang="cs-CZ" dirty="0"/>
              <a:t>Vazba na svařování – ISO 3834</a:t>
            </a:r>
          </a:p>
        </p:txBody>
      </p:sp>
      <p:graphicFrame>
        <p:nvGraphicFramePr>
          <p:cNvPr id="4" name="Group 3">
            <a:extLst>
              <a:ext uri="{FF2B5EF4-FFF2-40B4-BE49-F238E27FC236}">
                <a16:creationId xmlns:a16="http://schemas.microsoft.com/office/drawing/2014/main" id="{875F36D3-C5B3-9940-511B-1E08FBB66C12}"/>
              </a:ext>
            </a:extLst>
          </p:cNvPr>
          <p:cNvGraphicFramePr>
            <a:graphicFrameLocks/>
          </p:cNvGraphicFramePr>
          <p:nvPr/>
        </p:nvGraphicFramePr>
        <p:xfrm>
          <a:off x="539750" y="1844675"/>
          <a:ext cx="7994650" cy="1619250"/>
        </p:xfrm>
        <a:graphic>
          <a:graphicData uri="http://schemas.openxmlformats.org/drawingml/2006/table">
            <a:tbl>
              <a:tblPr/>
              <a:tblGrid>
                <a:gridCol w="1730375">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035175">
                  <a:extLst>
                    <a:ext uri="{9D8B030D-6E8A-4147-A177-3AD203B41FA5}">
                      <a16:colId xmlns:a16="http://schemas.microsoft.com/office/drawing/2014/main" val="20002"/>
                    </a:ext>
                  </a:extLst>
                </a:gridCol>
                <a:gridCol w="2068512">
                  <a:extLst>
                    <a:ext uri="{9D8B030D-6E8A-4147-A177-3AD203B41FA5}">
                      <a16:colId xmlns:a16="http://schemas.microsoft.com/office/drawing/2014/main" val="20003"/>
                    </a:ext>
                  </a:extLst>
                </a:gridCol>
              </a:tblGrid>
              <a:tr h="552450">
                <a:tc>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a:ln>
                            <a:noFill/>
                          </a:ln>
                          <a:solidFill>
                            <a:schemeClr val="tx1"/>
                          </a:solidFill>
                          <a:effectLst/>
                          <a:latin typeface="Arial" panose="020B0604020202020204" pitchFamily="34" charset="0"/>
                          <a:cs typeface="Arial" panose="020B0604020202020204" pitchFamily="34" charset="0"/>
                        </a:rPr>
                        <a:t>Kritérium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a:ln>
                            <a:noFill/>
                          </a:ln>
                          <a:solidFill>
                            <a:schemeClr val="tx1"/>
                          </a:solidFill>
                          <a:effectLst/>
                          <a:latin typeface="Arial" panose="020B0604020202020204" pitchFamily="34" charset="0"/>
                          <a:cs typeface="Arial" panose="020B0604020202020204" pitchFamily="34" charset="0"/>
                        </a:rPr>
                        <a:t>ISO 3834-2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a:ln>
                            <a:noFill/>
                          </a:ln>
                          <a:solidFill>
                            <a:schemeClr val="tx1"/>
                          </a:solidFill>
                          <a:effectLst/>
                          <a:latin typeface="Arial" panose="020B0604020202020204" pitchFamily="34" charset="0"/>
                          <a:cs typeface="Arial" panose="020B0604020202020204" pitchFamily="34" charset="0"/>
                        </a:rPr>
                        <a:t>ISO 3834-3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2800" b="0" i="0" u="none" strike="noStrike" cap="none" normalizeH="0" baseline="0">
                          <a:ln>
                            <a:noFill/>
                          </a:ln>
                          <a:solidFill>
                            <a:schemeClr val="tx1"/>
                          </a:solidFill>
                          <a:effectLst/>
                          <a:latin typeface="Arial" panose="020B0604020202020204" pitchFamily="34" charset="0"/>
                          <a:cs typeface="Arial" panose="020B0604020202020204" pitchFamily="34" charset="0"/>
                        </a:rPr>
                        <a:t>ISO 3834-4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4188">
                <a:tc>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it-IT" sz="2000" b="0" i="0" u="none" strike="noStrike" cap="none" normalizeH="0" baseline="0">
                          <a:ln>
                            <a:noFill/>
                          </a:ln>
                          <a:solidFill>
                            <a:schemeClr val="tx1"/>
                          </a:solidFill>
                          <a:effectLst/>
                          <a:latin typeface="Arial" panose="020B0604020202020204" pitchFamily="34" charset="0"/>
                          <a:cs typeface="Arial" panose="020B0604020202020204" pitchFamily="34" charset="0"/>
                        </a:rPr>
                        <a:t>Personál pro kontrolu</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it-IT" sz="2000" b="0" i="0" u="none" strike="noStrike" cap="none" normalizeH="0" baseline="0">
                          <a:ln>
                            <a:noFill/>
                          </a:ln>
                          <a:solidFill>
                            <a:schemeClr val="tx1"/>
                          </a:solidFill>
                          <a:effectLst/>
                          <a:latin typeface="Arial" panose="020B0604020202020204" pitchFamily="34" charset="0"/>
                          <a:cs typeface="Arial" panose="020B0604020202020204" pitchFamily="34" charset="0"/>
                        </a:rPr>
                        <a:t>a zkoušení</a:t>
                      </a:r>
                      <a:endParaRPr kumimoji="0" 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lvl1pPr>
                        <a:defRPr sz="2800">
                          <a:solidFill>
                            <a:schemeClr val="tx1"/>
                          </a:solidFill>
                          <a:latin typeface="Arial" panose="020B0604020202020204" pitchFamily="34" charset="0"/>
                          <a:cs typeface="Arial" panose="020B0604020202020204" pitchFamily="34" charset="0"/>
                        </a:defRPr>
                      </a:lvl1pPr>
                      <a:lvl2pPr>
                        <a:buClr>
                          <a:schemeClr val="accent1"/>
                        </a:buClr>
                        <a:buSzPct val="70000"/>
                        <a:defRPr sz="2400">
                          <a:solidFill>
                            <a:schemeClr val="tx1"/>
                          </a:solidFill>
                          <a:latin typeface="Arial" panose="020B0604020202020204" pitchFamily="34" charset="0"/>
                          <a:cs typeface="Arial" panose="020B0604020202020204" pitchFamily="34" charset="0"/>
                        </a:defRPr>
                      </a:lvl2pPr>
                      <a:lvl3pPr>
                        <a:buClr>
                          <a:schemeClr val="bg2"/>
                        </a:buClr>
                        <a:buSzPct val="65000"/>
                        <a:defRPr sz="2000">
                          <a:solidFill>
                            <a:schemeClr val="tx1"/>
                          </a:solidFill>
                          <a:latin typeface="Arial" panose="020B0604020202020204" pitchFamily="34" charset="0"/>
                          <a:cs typeface="Arial" panose="020B0604020202020204" pitchFamily="34" charset="0"/>
                        </a:defRPr>
                      </a:lvl3pPr>
                      <a:lvl4pPr>
                        <a:buSzPct val="60000"/>
                        <a:defRPr>
                          <a:solidFill>
                            <a:schemeClr val="tx1"/>
                          </a:solidFill>
                          <a:latin typeface="Arial" panose="020B0604020202020204" pitchFamily="34" charset="0"/>
                          <a:cs typeface="Arial" panose="020B0604020202020204" pitchFamily="34" charset="0"/>
                        </a:defRPr>
                      </a:lvl4pPr>
                      <a:lvl5pPr>
                        <a:buClr>
                          <a:schemeClr val="bg2"/>
                        </a:buClr>
                        <a:buSzPct val="40000"/>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SzPct val="4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Je vyžadována kvalifikace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bl>
          </a:graphicData>
        </a:graphic>
      </p:graphicFrame>
      <p:pic>
        <p:nvPicPr>
          <p:cNvPr id="5" name="Picture 18">
            <a:extLst>
              <a:ext uri="{FF2B5EF4-FFF2-40B4-BE49-F238E27FC236}">
                <a16:creationId xmlns:a16="http://schemas.microsoft.com/office/drawing/2014/main" id="{EBFC2FD9-176B-6654-EC65-469DC5AF5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860800"/>
            <a:ext cx="80645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37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cs-CZ"/>
              <a:t>ISO 9712 – stupeň 1 - nejnižší</a:t>
            </a:r>
          </a:p>
        </p:txBody>
      </p:sp>
      <p:sp>
        <p:nvSpPr>
          <p:cNvPr id="424963" name="Rectangle 3"/>
          <p:cNvSpPr>
            <a:spLocks noGrp="1" noChangeArrowheads="1"/>
          </p:cNvSpPr>
          <p:nvPr>
            <p:ph type="body" idx="1"/>
          </p:nvPr>
        </p:nvSpPr>
        <p:spPr/>
        <p:txBody>
          <a:bodyPr/>
          <a:lstStyle/>
          <a:p>
            <a:r>
              <a:rPr lang="cs-CZ" sz="2800"/>
              <a:t>nastavení NDT zařízení;</a:t>
            </a:r>
          </a:p>
          <a:p>
            <a:r>
              <a:rPr lang="cs-CZ" sz="2800"/>
              <a:t>provádění zkoušení;</a:t>
            </a:r>
          </a:p>
          <a:p>
            <a:r>
              <a:rPr lang="cs-CZ" sz="2800"/>
              <a:t>zaznamenání a klasifikování výsledků těchto zkoušek na základě písemných kritérií;</a:t>
            </a:r>
          </a:p>
          <a:p>
            <a:r>
              <a:rPr lang="cs-CZ" sz="2800"/>
              <a:t>podávání zprávy o výsledcích.</a:t>
            </a:r>
          </a:p>
          <a:p>
            <a:r>
              <a:rPr lang="cs-CZ" sz="2800"/>
              <a:t>nesmí být odpovědný za výběr zkušební metody nebo techniky, ani za interpretaci výsledků zkoušky.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cs-CZ"/>
              <a:t>ISO 9712 – stupeň 2</a:t>
            </a:r>
          </a:p>
        </p:txBody>
      </p:sp>
      <p:sp>
        <p:nvSpPr>
          <p:cNvPr id="425987" name="Rectangle 3"/>
          <p:cNvSpPr>
            <a:spLocks noGrp="1" noChangeArrowheads="1"/>
          </p:cNvSpPr>
          <p:nvPr>
            <p:ph type="body" idx="1"/>
          </p:nvPr>
        </p:nvSpPr>
        <p:spPr/>
        <p:txBody>
          <a:bodyPr/>
          <a:lstStyle/>
          <a:p>
            <a:pPr>
              <a:lnSpc>
                <a:spcPct val="80000"/>
              </a:lnSpc>
            </a:pPr>
            <a:r>
              <a:rPr lang="cs-CZ" sz="2000"/>
              <a:t>volba NDT techniky pro zkušební metodu, která má být použita;</a:t>
            </a:r>
          </a:p>
          <a:p>
            <a:pPr>
              <a:lnSpc>
                <a:spcPct val="80000"/>
              </a:lnSpc>
            </a:pPr>
            <a:r>
              <a:rPr lang="cs-CZ" sz="2000"/>
              <a:t>definování omezení při použití zkušební metody;</a:t>
            </a:r>
          </a:p>
          <a:p>
            <a:pPr>
              <a:lnSpc>
                <a:spcPct val="80000"/>
              </a:lnSpc>
            </a:pPr>
            <a:r>
              <a:rPr lang="cs-CZ" sz="2000"/>
              <a:t>převádění NDT pravidel, norem, specifikací a postupů do NDT instrukcí přizpůsobených aktuálním pracovním podmínkám;</a:t>
            </a:r>
          </a:p>
          <a:p>
            <a:pPr>
              <a:lnSpc>
                <a:spcPct val="80000"/>
              </a:lnSpc>
            </a:pPr>
            <a:r>
              <a:rPr lang="cs-CZ" sz="2000"/>
              <a:t>nastavení a ověření nastavení zařízení;</a:t>
            </a:r>
          </a:p>
          <a:p>
            <a:pPr>
              <a:lnSpc>
                <a:spcPct val="80000"/>
              </a:lnSpc>
            </a:pPr>
            <a:r>
              <a:rPr lang="cs-CZ" sz="2000"/>
              <a:t>provádění a dohledu nad zkouškami;</a:t>
            </a:r>
          </a:p>
          <a:p>
            <a:pPr>
              <a:lnSpc>
                <a:spcPct val="80000"/>
              </a:lnSpc>
            </a:pPr>
            <a:r>
              <a:rPr lang="cs-CZ" sz="2000"/>
              <a:t>interpretaci a vyhodnocení výsledků podle použitých norem, pravidel, specifikací nebo postupů;</a:t>
            </a:r>
          </a:p>
          <a:p>
            <a:pPr>
              <a:lnSpc>
                <a:spcPct val="80000"/>
              </a:lnSpc>
            </a:pPr>
            <a:r>
              <a:rPr lang="cs-CZ" sz="2000"/>
              <a:t>provádění a dohledu všech činností ve stupni 2 nebo nižším než ve stupni 2;</a:t>
            </a:r>
          </a:p>
          <a:p>
            <a:pPr>
              <a:lnSpc>
                <a:spcPct val="80000"/>
              </a:lnSpc>
            </a:pPr>
            <a:r>
              <a:rPr lang="cs-CZ" sz="2000"/>
              <a:t>poskytnutí vedení pro pracovníky ve stupni 2 nebo ve stupni nižším než ve stupni 2;</a:t>
            </a:r>
          </a:p>
          <a:p>
            <a:pPr>
              <a:lnSpc>
                <a:spcPct val="80000"/>
              </a:lnSpc>
            </a:pPr>
            <a:r>
              <a:rPr lang="cs-CZ" sz="2000"/>
              <a:t>podávání zpráv o výsledcích NDT.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cs-CZ"/>
              <a:t>ISO 9712 – stupeň 3 - nejvyšší</a:t>
            </a:r>
          </a:p>
        </p:txBody>
      </p:sp>
      <p:sp>
        <p:nvSpPr>
          <p:cNvPr id="427011" name="Rectangle 3"/>
          <p:cNvSpPr>
            <a:spLocks noGrp="1" noChangeArrowheads="1"/>
          </p:cNvSpPr>
          <p:nvPr>
            <p:ph type="body" idx="1"/>
          </p:nvPr>
        </p:nvSpPr>
        <p:spPr/>
        <p:txBody>
          <a:bodyPr/>
          <a:lstStyle/>
          <a:p>
            <a:pPr>
              <a:lnSpc>
                <a:spcPct val="90000"/>
              </a:lnSpc>
            </a:pPr>
            <a:r>
              <a:rPr lang="cs-CZ" sz="2400" dirty="0"/>
              <a:t>převzetí plné odpovědnosti za zkušební zařízení nebo zkušební středisko a zaměstnance;</a:t>
            </a:r>
          </a:p>
          <a:p>
            <a:pPr>
              <a:lnSpc>
                <a:spcPct val="90000"/>
              </a:lnSpc>
            </a:pPr>
            <a:r>
              <a:rPr lang="cs-CZ" sz="2400" dirty="0"/>
              <a:t>vypracovávání, přezkoumávání formální a technické správnosti a validaci NDT instrukcí a postupů;</a:t>
            </a:r>
          </a:p>
          <a:p>
            <a:pPr>
              <a:lnSpc>
                <a:spcPct val="90000"/>
              </a:lnSpc>
            </a:pPr>
            <a:r>
              <a:rPr lang="cs-CZ" sz="2400" dirty="0"/>
              <a:t>interpretaci norem, pravidel, specifikací a postupů;</a:t>
            </a:r>
          </a:p>
          <a:p>
            <a:pPr>
              <a:lnSpc>
                <a:spcPct val="90000"/>
              </a:lnSpc>
            </a:pPr>
            <a:r>
              <a:rPr lang="cs-CZ" sz="2400" dirty="0"/>
              <a:t>určování konkrétních zkušebních metod, postupů a NDT instrukcí, které mají být použity;</a:t>
            </a:r>
          </a:p>
          <a:p>
            <a:pPr>
              <a:lnSpc>
                <a:spcPct val="90000"/>
              </a:lnSpc>
            </a:pPr>
            <a:r>
              <a:rPr lang="cs-CZ" sz="2400" dirty="0"/>
              <a:t>provádění a dohlížení na všechny úkoly ve všech stupních;</a:t>
            </a:r>
          </a:p>
          <a:p>
            <a:pPr>
              <a:lnSpc>
                <a:spcPct val="90000"/>
              </a:lnSpc>
            </a:pPr>
            <a:r>
              <a:rPr lang="cs-CZ" sz="2400" dirty="0"/>
              <a:t>poskytování vedení pracovníků NDT ve všech stupních.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C3E180-598D-B52F-BFD5-5B0B9453571C}"/>
              </a:ext>
            </a:extLst>
          </p:cNvPr>
          <p:cNvSpPr>
            <a:spLocks noGrp="1"/>
          </p:cNvSpPr>
          <p:nvPr>
            <p:ph type="title"/>
          </p:nvPr>
        </p:nvSpPr>
        <p:spPr/>
        <p:txBody>
          <a:bodyPr/>
          <a:lstStyle/>
          <a:p>
            <a:r>
              <a:rPr lang="cs-CZ" dirty="0"/>
              <a:t>Výrobkové sektory</a:t>
            </a:r>
          </a:p>
        </p:txBody>
      </p:sp>
      <p:sp>
        <p:nvSpPr>
          <p:cNvPr id="3" name="Zástupný obsah 2">
            <a:extLst>
              <a:ext uri="{FF2B5EF4-FFF2-40B4-BE49-F238E27FC236}">
                <a16:creationId xmlns:a16="http://schemas.microsoft.com/office/drawing/2014/main" id="{FAEE5B35-538B-1D45-6A8D-65A03BB085E7}"/>
              </a:ext>
            </a:extLst>
          </p:cNvPr>
          <p:cNvSpPr>
            <a:spLocks noGrp="1"/>
          </p:cNvSpPr>
          <p:nvPr>
            <p:ph idx="1"/>
          </p:nvPr>
        </p:nvSpPr>
        <p:spPr/>
        <p:txBody>
          <a:bodyPr/>
          <a:lstStyle/>
          <a:p>
            <a:pPr algn="l"/>
            <a:r>
              <a:rPr lang="cs-CZ" sz="1800" b="0" i="0" u="none" strike="noStrike" baseline="0" dirty="0">
                <a:latin typeface="+mj-lt"/>
              </a:rPr>
              <a:t>odlitky (c) (železné a neželezné materiály);</a:t>
            </a:r>
          </a:p>
          <a:p>
            <a:pPr algn="l"/>
            <a:r>
              <a:rPr lang="cs-CZ" sz="1800" b="0" i="0" u="none" strike="noStrike" baseline="0" dirty="0">
                <a:latin typeface="+mj-lt"/>
              </a:rPr>
              <a:t>výkovky (f) (všechny druhy výkovků: železné a neželezné materiály);</a:t>
            </a:r>
          </a:p>
          <a:p>
            <a:pPr algn="l"/>
            <a:r>
              <a:rPr lang="cs-CZ" sz="1800" b="0" i="0" u="none" strike="noStrike" baseline="0" dirty="0">
                <a:latin typeface="+mj-lt"/>
              </a:rPr>
              <a:t>svary (w) (všechny druhy svarů, včetně pájení, pro železné a neželezné materiály);</a:t>
            </a:r>
          </a:p>
          <a:p>
            <a:pPr algn="l"/>
            <a:r>
              <a:rPr lang="cs-CZ" sz="1800" b="0" i="0" u="none" strike="noStrike" baseline="0" dirty="0">
                <a:latin typeface="+mj-lt"/>
              </a:rPr>
              <a:t>trubky a potrubí (t) (bezešvé, svařované, železné a neželezné materiály, včetně plochých výrobků pro výrobu svařovaných trubek);</a:t>
            </a:r>
          </a:p>
          <a:p>
            <a:pPr algn="l"/>
            <a:r>
              <a:rPr lang="cs-CZ" sz="1800" b="0" i="0" u="none" strike="noStrike" baseline="0" dirty="0">
                <a:latin typeface="+mj-lt"/>
              </a:rPr>
              <a:t>tvářené výrobky (</a:t>
            </a:r>
            <a:r>
              <a:rPr lang="cs-CZ" sz="1800" b="0" i="0" u="none" strike="noStrike" baseline="0" dirty="0" err="1">
                <a:latin typeface="+mj-lt"/>
              </a:rPr>
              <a:t>wp</a:t>
            </a:r>
            <a:r>
              <a:rPr lang="cs-CZ" sz="1800" b="0" i="0" u="none" strike="noStrike" baseline="0" dirty="0">
                <a:latin typeface="+mj-lt"/>
              </a:rPr>
              <a:t>) kromě výkovků (tj. desek, tyčí, drátů);</a:t>
            </a:r>
          </a:p>
          <a:p>
            <a:pPr algn="l"/>
            <a:r>
              <a:rPr lang="pt-BR" sz="1800" b="0" i="0" u="none" strike="noStrike" baseline="0" dirty="0">
                <a:latin typeface="+mj-lt"/>
              </a:rPr>
              <a:t>kompozity s cementovou matricí (cc);</a:t>
            </a:r>
          </a:p>
          <a:p>
            <a:pPr algn="l"/>
            <a:r>
              <a:rPr lang="cs-CZ" sz="1800" b="0" i="0" u="none" strike="noStrike" baseline="0" dirty="0">
                <a:latin typeface="+mj-lt"/>
              </a:rPr>
              <a:t>vyztužené plasty, jako jsou vlákny vyztužené polymery (</a:t>
            </a:r>
            <a:r>
              <a:rPr lang="cs-CZ" sz="1800" b="0" i="0" u="none" strike="noStrike" baseline="0" dirty="0" err="1">
                <a:latin typeface="+mj-lt"/>
              </a:rPr>
              <a:t>frp</a:t>
            </a:r>
            <a:r>
              <a:rPr lang="cs-CZ" sz="1800" b="0" i="0" u="none" strike="noStrike" baseline="0" dirty="0">
                <a:latin typeface="+mj-lt"/>
              </a:rPr>
              <a:t>);</a:t>
            </a:r>
          </a:p>
          <a:p>
            <a:pPr algn="l"/>
            <a:r>
              <a:rPr lang="pt-BR" sz="1800" b="0" i="0" u="none" strike="noStrike" baseline="0" dirty="0">
                <a:latin typeface="+mj-lt"/>
              </a:rPr>
              <a:t>kompozity s kovovou matricí (mmc);</a:t>
            </a:r>
          </a:p>
          <a:p>
            <a:pPr algn="l"/>
            <a:r>
              <a:rPr lang="pl-PL" sz="1800" b="0" i="0" u="none" strike="noStrike" baseline="0" dirty="0">
                <a:latin typeface="+mj-lt"/>
              </a:rPr>
              <a:t>kompozity s keramickou matricí (cmc).</a:t>
            </a:r>
            <a:endParaRPr lang="cs-CZ" dirty="0">
              <a:latin typeface="+mj-lt"/>
            </a:endParaRPr>
          </a:p>
        </p:txBody>
      </p:sp>
    </p:spTree>
    <p:extLst>
      <p:ext uri="{BB962C8B-B14F-4D97-AF65-F5344CB8AC3E}">
        <p14:creationId xmlns:p14="http://schemas.microsoft.com/office/powerpoint/2010/main" val="2820783750"/>
      </p:ext>
    </p:extLst>
  </p:cSld>
  <p:clrMapOvr>
    <a:masterClrMapping/>
  </p:clrMapOvr>
</p:sld>
</file>

<file path=ppt/theme/theme1.xml><?xml version="1.0" encoding="utf-8"?>
<a:theme xmlns:a="http://schemas.openxmlformats.org/drawingml/2006/main" name="Oblouky">
  <a:themeElements>
    <a:clrScheme name="Oblouky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Oblouky">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Char char="l"/>
          <a:tabLst/>
          <a:defRPr kumimoji="0" 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Char char="l"/>
          <a:tabLst/>
          <a:defRPr kumimoji="0" lang="cs-CZ"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blouky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Oblouky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Oblouky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Oblouky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Oblouky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Oblouky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Oblouky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Oblouky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Oblouky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Oblouky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sil_iso_9712.pptx" id="{BA8741C9-DCD2-4CAC-8E33-99D3274DC94D}" vid="{AF7873DB-D4E9-487F-9DB8-FF0BA91C33CF}"/>
    </a:ext>
  </a:extLst>
</a:theme>
</file>

<file path=ppt/theme/theme2.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prezentace_musil</Template>
  <TotalTime>390</TotalTime>
  <Words>2672</Words>
  <Application>Microsoft Office PowerPoint</Application>
  <PresentationFormat>Předvádění na obrazovce (4:3)</PresentationFormat>
  <Paragraphs>451</Paragraphs>
  <Slides>44</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44</vt:i4>
      </vt:variant>
    </vt:vector>
  </HeadingPairs>
  <TitlesOfParts>
    <vt:vector size="53" baseType="lpstr">
      <vt:lpstr>Arial</vt:lpstr>
      <vt:lpstr>Arial Black</vt:lpstr>
      <vt:lpstr>ArialMT</vt:lpstr>
      <vt:lpstr>Times New Roman</vt:lpstr>
      <vt:lpstr>Trebuchet MS</vt:lpstr>
      <vt:lpstr>Wingdings</vt:lpstr>
      <vt:lpstr>Wingdings 3</vt:lpstr>
      <vt:lpstr>Oblouky</vt:lpstr>
      <vt:lpstr>Fazeta</vt:lpstr>
      <vt:lpstr>Nová norma ČSN EN ISO 9712:2022</vt:lpstr>
      <vt:lpstr>Doplnění portfolia služeb</vt:lpstr>
      <vt:lpstr>Norma ISO 9712:2021</vt:lpstr>
      <vt:lpstr>Připomenutí – k čemu je ISO 9712</vt:lpstr>
      <vt:lpstr>Vazba na svařování – ISO 3834</vt:lpstr>
      <vt:lpstr>ISO 9712 – stupeň 1 - nejnižší</vt:lpstr>
      <vt:lpstr>ISO 9712 – stupeň 2</vt:lpstr>
      <vt:lpstr>ISO 9712 – stupeň 3 - nejvyšší</vt:lpstr>
      <vt:lpstr>Výrobkové sektory</vt:lpstr>
      <vt:lpstr>Průmyslové sektory</vt:lpstr>
      <vt:lpstr>Postup kvalifikace dle ISO 9712</vt:lpstr>
      <vt:lpstr>Cyklus certifikátu ISO 9712</vt:lpstr>
      <vt:lpstr>Hlavní změny</vt:lpstr>
      <vt:lpstr>Hlavní změny</vt:lpstr>
      <vt:lpstr>Odpovědnosti zaměstnavatele</vt:lpstr>
      <vt:lpstr>Odpovědnosti zaměstnavatele</vt:lpstr>
      <vt:lpstr>OSVČ</vt:lpstr>
      <vt:lpstr>Změna požadavků na školení</vt:lpstr>
      <vt:lpstr>Minimální doba školení</vt:lpstr>
      <vt:lpstr>Příklad osvědčení</vt:lpstr>
      <vt:lpstr>Příklady délky školení</vt:lpstr>
      <vt:lpstr>Zkracování školení</vt:lpstr>
      <vt:lpstr>Délka průmyslové praxe</vt:lpstr>
      <vt:lpstr>Zkrácení průmyslové praxe</vt:lpstr>
      <vt:lpstr>Zraková způsobilost</vt:lpstr>
      <vt:lpstr>Zkouška podle ISO 18490 </vt:lpstr>
      <vt:lpstr>Optotyp ISO 18490</vt:lpstr>
      <vt:lpstr>Kvalifikační zkouška (stupeň 1,2)</vt:lpstr>
      <vt:lpstr>Čas zkoušky</vt:lpstr>
      <vt:lpstr>Kvalifikační zkouška</vt:lpstr>
      <vt:lpstr>Hodnocení zkoušky</vt:lpstr>
      <vt:lpstr>Opakování zkoušky</vt:lpstr>
      <vt:lpstr>Certifikát podle ISO 9712 a foto</vt:lpstr>
      <vt:lpstr>Certifikát – odkaz na foto</vt:lpstr>
      <vt:lpstr>Obnovení po 5 ti letech</vt:lpstr>
      <vt:lpstr>Strukturovaný kreditní systém</vt:lpstr>
      <vt:lpstr>Kreditní systém – část A</vt:lpstr>
      <vt:lpstr>Kreditní systém – část B</vt:lpstr>
      <vt:lpstr>Systém DOM – ZO 13</vt:lpstr>
      <vt:lpstr>Kreditní systém – formulář DOM</vt:lpstr>
      <vt:lpstr>Kreditní systém – formulář DOM</vt:lpstr>
      <vt:lpstr>Recertifikace</vt:lpstr>
      <vt:lpstr>Norma ISO 9712:2021</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Nová norma ČSN EN ISO 9712:2022</dc:title>
  <dc:creator>Miloslav Musil</dc:creator>
  <cp:lastModifiedBy>Miloslav Musil</cp:lastModifiedBy>
  <cp:revision>79</cp:revision>
  <dcterms:created xsi:type="dcterms:W3CDTF">2022-09-11T08:13:25Z</dcterms:created>
  <dcterms:modified xsi:type="dcterms:W3CDTF">2022-10-11T07:25:02Z</dcterms:modified>
</cp:coreProperties>
</file>